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_rels/slideLayout1.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jpeg" ContentType="image/jpeg"/>
  <Override PartName="/ppt/media/image8.png" ContentType="image/png"/>
  <Override PartName="/ppt/media/image3.png" ContentType="image/png"/>
  <Override PartName="/ppt/media/image4.png" ContentType="image/png"/>
  <Override PartName="/ppt/media/image6.jpeg" ContentType="image/jpeg"/>
  <Override PartName="/ppt/media/image5.jpeg" ContentType="image/jpeg"/>
  <Override PartName="/ppt/media/image11.png" ContentType="image/png"/>
  <Override PartName="/ppt/media/image9.jpeg" ContentType="image/jpeg"/>
  <Override PartName="/ppt/media/image10.jpeg" ContentType="image/jpeg"/>
  <Override PartName="/ppt/media/image12.jpeg" ContentType="image/jpeg"/>
  <Override PartName="/ppt/media/image13.png" ContentType="image/png"/>
  <Override PartName="/ppt/media/image14.png" ContentType="image/png"/>
  <Override PartName="/ppt/media/image15.jpeg" ContentType="image/jpeg"/>
  <Override PartName="/ppt/media/image16.jpeg" ContentType="image/jpeg"/>
  <Override PartName="/ppt/media/image17.png" ContentType="image/pn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rIns="0" tIns="0" bIns="0" anchor="ctr">
            <a:spAutoFit/>
          </a:bodyPr>
          <a:p>
            <a:pPr indent="0" algn="ctr">
              <a:buNone/>
            </a:pPr>
            <a:endParaRPr b="0" lang="en-CA" sz="4400" strike="noStrike" u="none">
              <a:solidFill>
                <a:srgbClr val="000000"/>
              </a:solidFill>
              <a:effectLst/>
              <a:uFillTx/>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rIns="0" tIns="0" bIns="0" anchor="ctr">
            <a:spAutoFit/>
          </a:bodyPr>
          <a:p>
            <a:pPr indent="0" algn="ctr">
              <a:buNone/>
            </a:pPr>
            <a:endParaRPr b="0" lang="en-CA"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6F12379-B4C9-4F75-BA8F-C3CE0D6D5050}" type="slidenum">
              <a:t>&lt;#&gt;</a:t>
            </a:fld>
          </a:p>
        </p:txBody>
      </p:sp>
      <p:sp>
        <p:nvSpPr>
          <p:cNvPr id="6" name="PlaceHolder 5"/>
          <p:cNvSpPr>
            <a:spLocks noGrp="1"/>
          </p:cNvSpPr>
          <p:nvPr>
            <p:ph type="dt" idx="1"/>
          </p:nvPr>
        </p:nvSpPr>
        <p:spPr/>
        <p:txBody>
          <a:bodyPr/>
          <a:p>
            <a:r>
              <a:rPr lang="en-C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r>
              <a:rPr b="0" lang="en-CA" sz="4400" strike="noStrike" u="none">
                <a:solidFill>
                  <a:srgbClr val="000000"/>
                </a:solidFill>
                <a:effectLst/>
                <a:uFillTx/>
                <a:latin typeface="Arial"/>
              </a:rPr>
              <a:t>Click to edit the title text format</a:t>
            </a:r>
            <a:endParaRPr b="0" lang="en-CA" sz="4400" strike="noStrike" u="none">
              <a:solidFill>
                <a:srgbClr val="000000"/>
              </a:solidFill>
              <a:effectLst/>
              <a:uFillTx/>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CA" sz="3200" strike="noStrike" u="none">
                <a:solidFill>
                  <a:srgbClr val="000000"/>
                </a:solidFill>
                <a:effectLst/>
                <a:uFillTx/>
                <a:latin typeface="Arial"/>
              </a:rPr>
              <a:t>Click to edit the outline text format</a:t>
            </a:r>
            <a:endParaRPr b="0" lang="en-CA"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CA" sz="2800" strike="noStrike" u="none">
                <a:solidFill>
                  <a:srgbClr val="000000"/>
                </a:solidFill>
                <a:effectLst/>
                <a:uFillTx/>
                <a:latin typeface="Arial"/>
              </a:rPr>
              <a:t>Second Outline Level</a:t>
            </a:r>
            <a:endParaRPr b="0" lang="en-CA"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CA" sz="2400" strike="noStrike" u="none">
                <a:solidFill>
                  <a:srgbClr val="000000"/>
                </a:solidFill>
                <a:effectLst/>
                <a:uFillTx/>
                <a:latin typeface="Arial"/>
              </a:rPr>
              <a:t>Third Outline Level</a:t>
            </a:r>
            <a:endParaRPr b="0" lang="en-CA"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CA" sz="2000" strike="noStrike" u="none">
                <a:solidFill>
                  <a:srgbClr val="000000"/>
                </a:solidFill>
                <a:effectLst/>
                <a:uFillTx/>
                <a:latin typeface="Arial"/>
              </a:rPr>
              <a:t>Fourth Outline Level</a:t>
            </a:r>
            <a:endParaRPr b="0" lang="en-CA"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CA" sz="2000" strike="noStrike" u="none">
                <a:solidFill>
                  <a:srgbClr val="000000"/>
                </a:solidFill>
                <a:effectLst/>
                <a:uFillTx/>
                <a:latin typeface="Arial"/>
              </a:rPr>
              <a:t>Fifth Outline Level</a:t>
            </a:r>
            <a:endParaRPr b="0" lang="en-CA"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CA" sz="2000" strike="noStrike" u="none">
                <a:solidFill>
                  <a:srgbClr val="000000"/>
                </a:solidFill>
                <a:effectLst/>
                <a:uFillTx/>
                <a:latin typeface="Arial"/>
              </a:rPr>
              <a:t>Sixth Outline Level</a:t>
            </a:r>
            <a:endParaRPr b="0" lang="en-CA"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CA" sz="2000" strike="noStrike" u="none">
                <a:solidFill>
                  <a:srgbClr val="000000"/>
                </a:solidFill>
                <a:effectLst/>
                <a:uFillTx/>
                <a:latin typeface="Arial"/>
              </a:rPr>
              <a:t>Seventh Outline Level</a:t>
            </a:r>
            <a:endParaRPr b="0" lang="en-CA" sz="2000" strike="noStrike" u="none">
              <a:solidFill>
                <a:srgbClr val="000000"/>
              </a:solidFill>
              <a:effectLst/>
              <a:uFillTx/>
              <a:latin typeface="Arial"/>
            </a:endParaRP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rIns="0" tIns="0" bIns="0" anchor="t">
            <a:noAutofit/>
          </a:bodyPr>
          <a:lstStyle>
            <a:lvl1pPr indent="0">
              <a:buNone/>
              <a:defRPr b="0" lang="en-CA" sz="1400" strike="noStrike" u="none">
                <a:solidFill>
                  <a:srgbClr val="000000"/>
                </a:solidFill>
                <a:effectLst/>
                <a:uFillTx/>
                <a:latin typeface="Times New Roman"/>
              </a:defRPr>
            </a:lvl1pPr>
          </a:lstStyle>
          <a:p>
            <a:pPr indent="0">
              <a:buNone/>
            </a:pPr>
            <a:r>
              <a:rPr b="0" lang="en-CA" sz="1400" strike="noStrike" u="none">
                <a:solidFill>
                  <a:srgbClr val="000000"/>
                </a:solidFill>
                <a:effectLst/>
                <a:uFillTx/>
                <a:latin typeface="Times New Roman"/>
              </a:rPr>
              <a:t>&lt;date/time&gt;</a:t>
            </a:r>
            <a:endParaRPr b="0" lang="en-CA" sz="1400" strike="noStrike" u="none">
              <a:solidFill>
                <a:srgbClr val="000000"/>
              </a:solidFill>
              <a:effectLst/>
              <a:uFillTx/>
              <a:latin typeface="Times New Roman"/>
            </a:endParaRP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rIns="0" tIns="0" bIns="0" anchor="t">
            <a:noAutofit/>
          </a:bodyPr>
          <a:lstStyle>
            <a:lvl1pPr indent="0" algn="ctr">
              <a:buNone/>
              <a:defRPr b="0" lang="en-CA" sz="1400" strike="noStrike" u="none">
                <a:solidFill>
                  <a:srgbClr val="000000"/>
                </a:solidFill>
                <a:effectLst/>
                <a:uFillTx/>
                <a:latin typeface="Times New Roman"/>
              </a:defRPr>
            </a:lvl1pPr>
          </a:lstStyle>
          <a:p>
            <a:pPr indent="0" algn="ctr">
              <a:buNone/>
            </a:pPr>
            <a:r>
              <a:rPr b="0" lang="en-CA" sz="1400" strike="noStrike" u="none">
                <a:solidFill>
                  <a:srgbClr val="000000"/>
                </a:solidFill>
                <a:effectLst/>
                <a:uFillTx/>
                <a:latin typeface="Times New Roman"/>
              </a:rPr>
              <a:t>&lt;footer&gt;</a:t>
            </a:r>
            <a:endParaRPr b="0" lang="en-CA"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rIns="0" tIns="0" bIns="0" anchor="t">
            <a:noAutofit/>
          </a:bodyPr>
          <a:lstStyle>
            <a:lvl1pPr indent="0" algn="r">
              <a:buNone/>
              <a:defRPr b="0" lang="en-CA" sz="1400" strike="noStrike" u="none">
                <a:solidFill>
                  <a:srgbClr val="000000"/>
                </a:solidFill>
                <a:effectLst/>
                <a:uFillTx/>
                <a:latin typeface="Times New Roman"/>
              </a:defRPr>
            </a:lvl1pPr>
          </a:lstStyle>
          <a:p>
            <a:pPr indent="0" algn="r">
              <a:buNone/>
            </a:pPr>
            <a:fld id="{58EE9C62-B100-4EA0-B8CA-AF74402A69CA}" type="slidenum">
              <a:rPr b="0" lang="en-CA" sz="1400" strike="noStrike" u="none">
                <a:solidFill>
                  <a:srgbClr val="000000"/>
                </a:solidFill>
                <a:effectLst/>
                <a:uFillTx/>
                <a:latin typeface="Times New Roman"/>
              </a:rPr>
              <a:t>&lt;number&gt;</a:t>
            </a:fld>
            <a:endParaRPr b="0" lang="en-CA"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mailto:contact@danateagle.com" TargetMode="External"/><Relationship Id="rId3" Type="http://schemas.openxmlformats.org/officeDocument/2006/relationships/hyperlink" Target="https://tg-id.ca/" TargetMode="External"/><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ontario.ca/page/change-name" TargetMode="External"/><Relationship Id="rId3" Type="http://schemas.openxmlformats.org/officeDocument/2006/relationships/hyperlink" Target="https://tg-id.ca/on/name-changes" TargetMode="External"/><Relationship Id="rId4" Type="http://schemas.openxmlformats.org/officeDocument/2006/relationships/image" Target="../media/image4.pn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 name=""/>
          <p:cNvSpPr/>
          <p:nvPr/>
        </p:nvSpPr>
        <p:spPr>
          <a:xfrm>
            <a:off x="288000" y="720000"/>
            <a:ext cx="9540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8" name="PlaceHolder 1"/>
          <p:cNvSpPr>
            <a:spLocks noGrp="1"/>
          </p:cNvSpPr>
          <p:nvPr>
            <p:ph type="title"/>
          </p:nvPr>
        </p:nvSpPr>
        <p:spPr>
          <a:xfrm>
            <a:off x="468360" y="889560"/>
            <a:ext cx="9071640" cy="946440"/>
          </a:xfrm>
          <a:prstGeom prst="rect">
            <a:avLst/>
          </a:prstGeom>
          <a:noFill/>
          <a:ln w="0">
            <a:noFill/>
          </a:ln>
        </p:spPr>
        <p:txBody>
          <a:bodyPr lIns="0" rIns="0" tIns="0" bIns="0" anchor="ctr">
            <a:spAutoFit/>
          </a:bodyPr>
          <a:p>
            <a:pPr indent="0" algn="ctr">
              <a:buNone/>
            </a:pPr>
            <a:r>
              <a:rPr b="0" lang="en-CA" sz="5400" strike="noStrike" u="none">
                <a:solidFill>
                  <a:srgbClr val="000000"/>
                </a:solidFill>
                <a:effectLst/>
                <a:uFillTx/>
                <a:latin typeface="Franklin Gothic Medium"/>
              </a:rPr>
              <a:t>Ontario Trans I.D. Workshop</a:t>
            </a:r>
            <a:endParaRPr b="0" lang="en-CA" sz="5400" strike="noStrike" u="none">
              <a:solidFill>
                <a:srgbClr val="ffffff"/>
              </a:solidFill>
              <a:effectLst/>
              <a:uFillTx/>
              <a:latin typeface="Arial"/>
            </a:endParaRPr>
          </a:p>
        </p:txBody>
      </p:sp>
      <p:sp>
        <p:nvSpPr>
          <p:cNvPr id="9" name="PlaceHolder 2"/>
          <p:cNvSpPr>
            <a:spLocks noGrp="1"/>
          </p:cNvSpPr>
          <p:nvPr>
            <p:ph type="subTitle"/>
          </p:nvPr>
        </p:nvSpPr>
        <p:spPr>
          <a:xfrm>
            <a:off x="360000" y="1764000"/>
            <a:ext cx="9540000" cy="1080000"/>
          </a:xfrm>
          <a:prstGeom prst="rect">
            <a:avLst/>
          </a:prstGeom>
          <a:noFill/>
          <a:ln w="0">
            <a:noFill/>
          </a:ln>
        </p:spPr>
        <p:txBody>
          <a:bodyPr lIns="0" rIns="0" tIns="0" bIns="0" anchor="ctr">
            <a:spAutoFit/>
          </a:bodyPr>
          <a:p>
            <a:pPr indent="0" algn="ctr">
              <a:buNone/>
            </a:pPr>
            <a:r>
              <a:rPr b="0" lang="en-CA" sz="2400" strike="noStrike" u="none">
                <a:solidFill>
                  <a:srgbClr val="000000"/>
                </a:solidFill>
                <a:effectLst/>
                <a:uFillTx/>
                <a:latin typeface="Franklin Gothic Medium"/>
              </a:rPr>
              <a:t>October 2025 | Presented by </a:t>
            </a:r>
            <a:r>
              <a:rPr b="1" i="1" lang="en-CA" sz="2400" strike="noStrike" u="none">
                <a:solidFill>
                  <a:srgbClr val="000000"/>
                </a:solidFill>
                <a:effectLst/>
                <a:uFillTx/>
                <a:latin typeface="Franklin Gothic Medium"/>
              </a:rPr>
              <a:t>Dana Rosamund Teagle</a:t>
            </a:r>
            <a:r>
              <a:rPr b="1" lang="en-CA" sz="2400" strike="noStrike" u="none">
                <a:solidFill>
                  <a:srgbClr val="000000"/>
                </a:solidFill>
                <a:effectLst/>
                <a:uFillTx/>
                <a:latin typeface="Franklin Gothic Medium"/>
              </a:rPr>
              <a:t> (she/her)</a:t>
            </a:r>
            <a:endParaRPr b="0" lang="en-CA" sz="2400" strike="noStrike" u="none">
              <a:solidFill>
                <a:srgbClr val="ffffff"/>
              </a:solidFill>
              <a:effectLst/>
              <a:uFillTx/>
              <a:latin typeface="Arial"/>
            </a:endParaRPr>
          </a:p>
          <a:p>
            <a:pPr indent="0" algn="ctr">
              <a:buNone/>
            </a:pPr>
            <a:r>
              <a:rPr b="0" lang="en-CA" sz="2400" strike="noStrike" u="none">
                <a:solidFill>
                  <a:schemeClr val="dk1"/>
                </a:solidFill>
                <a:effectLst/>
                <a:uFillTx/>
                <a:latin typeface="Franklin Gothic Medium"/>
                <a:ea typeface="Arial"/>
              </a:rPr>
              <a:t>Slides and documents are available for download at </a:t>
            </a:r>
            <a:r>
              <a:rPr b="1" lang="en-CA" sz="2400" strike="noStrike" u="sng">
                <a:solidFill>
                  <a:srgbClr val="815070"/>
                </a:solidFill>
                <a:effectLst/>
                <a:uFillTx/>
                <a:latin typeface="Franklin Gothic Medium"/>
                <a:ea typeface="Arial"/>
              </a:rPr>
              <a:t>https://tg-id.ca</a:t>
            </a:r>
            <a:endParaRPr b="0" lang="en-CA" sz="2400" strike="noStrike" u="none">
              <a:solidFill>
                <a:srgbClr val="ffffff"/>
              </a:solidFill>
              <a:effectLst/>
              <a:uFillTx/>
              <a:latin typeface="Arial"/>
            </a:endParaRPr>
          </a:p>
        </p:txBody>
      </p:sp>
      <p:pic>
        <p:nvPicPr>
          <p:cNvPr id="10" name="Google Shape;93;p1" descr="Royalty Free Transgender Flag Clip Art, Vector Images &amp; Illustrations ..."/>
          <p:cNvPicPr/>
          <p:nvPr/>
        </p:nvPicPr>
        <p:blipFill>
          <a:blip r:embed="rId2">
            <a:alphaModFix amt="90000"/>
          </a:blip>
          <a:stretch/>
        </p:blipFill>
        <p:spPr>
          <a:xfrm>
            <a:off x="1044000" y="2916000"/>
            <a:ext cx="1512000" cy="1512000"/>
          </a:xfrm>
          <a:prstGeom prst="rect">
            <a:avLst/>
          </a:prstGeom>
          <a:noFill/>
          <a:ln w="0">
            <a:noFill/>
          </a:ln>
        </p:spPr>
      </p:pic>
      <p:pic>
        <p:nvPicPr>
          <p:cNvPr id="11" name="" descr=""/>
          <p:cNvPicPr/>
          <p:nvPr/>
        </p:nvPicPr>
        <p:blipFill>
          <a:blip r:embed="rId3">
            <a:alphaModFix amt="90000"/>
          </a:blip>
          <a:stretch/>
        </p:blipFill>
        <p:spPr>
          <a:xfrm>
            <a:off x="6732000" y="2912760"/>
            <a:ext cx="2700000" cy="1335240"/>
          </a:xfrm>
          <a:prstGeom prst="rect">
            <a:avLst/>
          </a:prstGeom>
          <a:noFill/>
          <a:ln w="0">
            <a:noFill/>
          </a:ln>
        </p:spPr>
      </p:pic>
      <p:sp>
        <p:nvSpPr>
          <p:cNvPr id="12" name=""/>
          <p:cNvSpPr txBox="1"/>
          <p:nvPr/>
        </p:nvSpPr>
        <p:spPr>
          <a:xfrm>
            <a:off x="3096000" y="2922480"/>
            <a:ext cx="3240000" cy="1671480"/>
          </a:xfrm>
          <a:prstGeom prst="rect">
            <a:avLst/>
          </a:prstGeom>
          <a:noFill/>
          <a:ln w="0">
            <a:noFill/>
          </a:ln>
        </p:spPr>
        <p:txBody>
          <a:bodyPr lIns="0" rIns="0" tIns="0" bIns="0" anchor="ctr">
            <a:spAutoFit/>
          </a:bodyPr>
          <a:p>
            <a:r>
              <a:rPr b="0" lang="en-CA" sz="1800" strike="noStrike" u="none">
                <a:solidFill>
                  <a:srgbClr val="000000"/>
                </a:solidFill>
                <a:effectLst/>
                <a:uFillTx/>
                <a:latin typeface="Franklin Gothic Medium"/>
                <a:ea typeface="Arial"/>
              </a:rPr>
              <a:t>- Legal name changes</a:t>
            </a:r>
            <a:endParaRPr b="0" lang="en-CA" sz="1800" strike="noStrike" u="none">
              <a:solidFill>
                <a:srgbClr val="ffffff"/>
              </a:solidFill>
              <a:effectLst/>
              <a:uFillTx/>
              <a:latin typeface="Arial"/>
            </a:endParaRPr>
          </a:p>
          <a:p>
            <a:r>
              <a:rPr b="0" lang="en-CA" sz="1800" strike="noStrike" u="none">
                <a:solidFill>
                  <a:srgbClr val="000000"/>
                </a:solidFill>
                <a:effectLst/>
                <a:uFillTx/>
                <a:latin typeface="Franklin Gothic Medium"/>
                <a:ea typeface="Arial"/>
              </a:rPr>
              <a:t>- Birth certificates</a:t>
            </a:r>
            <a:endParaRPr b="0" lang="en-CA" sz="1800" strike="noStrike" u="none">
              <a:solidFill>
                <a:srgbClr val="ffffff"/>
              </a:solidFill>
              <a:effectLst/>
              <a:uFillTx/>
              <a:latin typeface="Arial"/>
            </a:endParaRPr>
          </a:p>
          <a:p>
            <a:r>
              <a:rPr b="0" lang="en-CA" sz="1800" strike="noStrike" u="none">
                <a:solidFill>
                  <a:srgbClr val="000000"/>
                </a:solidFill>
                <a:effectLst/>
                <a:uFillTx/>
                <a:latin typeface="Franklin Gothic Medium"/>
                <a:ea typeface="Arial"/>
              </a:rPr>
              <a:t>- Health cards</a:t>
            </a:r>
            <a:endParaRPr b="0" lang="en-CA" sz="1800" strike="noStrike" u="none">
              <a:solidFill>
                <a:srgbClr val="ffffff"/>
              </a:solidFill>
              <a:effectLst/>
              <a:uFillTx/>
              <a:latin typeface="Arial"/>
            </a:endParaRPr>
          </a:p>
          <a:p>
            <a:r>
              <a:rPr b="0" lang="en-CA" sz="1800" strike="noStrike" u="none">
                <a:solidFill>
                  <a:srgbClr val="000000"/>
                </a:solidFill>
                <a:effectLst/>
                <a:uFillTx/>
                <a:latin typeface="Franklin Gothic Medium"/>
                <a:ea typeface="Arial"/>
              </a:rPr>
              <a:t>- Driver’s licenses &amp; photo cards</a:t>
            </a:r>
            <a:endParaRPr b="0" lang="en-CA" sz="1800" strike="noStrike" u="none">
              <a:solidFill>
                <a:srgbClr val="ffffff"/>
              </a:solidFill>
              <a:effectLst/>
              <a:uFillTx/>
              <a:latin typeface="Arial"/>
            </a:endParaRPr>
          </a:p>
          <a:p>
            <a:r>
              <a:rPr b="0" lang="en-CA" sz="1800" strike="noStrike" u="none">
                <a:solidFill>
                  <a:srgbClr val="000000"/>
                </a:solidFill>
                <a:effectLst/>
                <a:uFillTx/>
                <a:latin typeface="Franklin Gothic Medium"/>
                <a:ea typeface="Arial"/>
              </a:rPr>
              <a:t>- Travel documents</a:t>
            </a:r>
            <a:endParaRPr b="0" lang="en-CA" sz="18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800" strike="noStrike" u="none">
                <a:solidFill>
                  <a:srgbClr val="000000"/>
                </a:solidFill>
                <a:effectLst/>
                <a:uFillTx/>
                <a:latin typeface="Franklin Gothic Medium"/>
                <a:ea typeface="Arial"/>
              </a:rPr>
              <a:t>&amp; more</a:t>
            </a:r>
            <a:endParaRPr b="0" lang="en-CA"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7"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58" name="PlaceHolder 1"/>
          <p:cNvSpPr>
            <a:spLocks noGrp="1"/>
          </p:cNvSpPr>
          <p:nvPr>
            <p:ph type="title"/>
          </p:nvPr>
        </p:nvSpPr>
        <p:spPr>
          <a:xfrm>
            <a:off x="684000" y="900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59" name=""/>
          <p:cNvSpPr txBox="1"/>
          <p:nvPr/>
        </p:nvSpPr>
        <p:spPr>
          <a:xfrm>
            <a:off x="720000" y="2317320"/>
            <a:ext cx="8640000" cy="2563560"/>
          </a:xfrm>
          <a:prstGeom prst="rect">
            <a:avLst/>
          </a:prstGeom>
          <a:noFill/>
          <a:ln w="0">
            <a:noFill/>
          </a:ln>
        </p:spPr>
        <p:txBody>
          <a:bodyPr lIns="0" rIns="0" tIns="0" bIns="0" anchor="t">
            <a:spAutoFit/>
          </a:bodyPr>
          <a:p>
            <a:r>
              <a:rPr b="0" lang="en-CA" sz="2000" strike="noStrike" u="none">
                <a:solidFill>
                  <a:srgbClr val="000000"/>
                </a:solidFill>
                <a:effectLst/>
                <a:uFillTx/>
                <a:latin typeface="Franklin Gothic Medium"/>
                <a:ea typeface="Arial"/>
              </a:rPr>
              <a:t>You must sign the statutory declaration on page 16 in front of </a:t>
            </a:r>
            <a:r>
              <a:rPr b="1" i="1" lang="en-CA" sz="2000" strike="noStrike" u="none">
                <a:solidFill>
                  <a:srgbClr val="000000"/>
                </a:solidFill>
                <a:effectLst/>
                <a:uFillTx/>
                <a:latin typeface="Franklin Gothic Medium"/>
                <a:ea typeface="Arial"/>
              </a:rPr>
              <a:t>a commissioner for taking affidavits</a:t>
            </a:r>
            <a:r>
              <a:rPr b="0" lang="en-CA" sz="2000" strike="noStrike" u="none">
                <a:solidFill>
                  <a:srgbClr val="000000"/>
                </a:solidFill>
                <a:effectLst/>
                <a:uFillTx/>
                <a:latin typeface="Franklin Gothic Medium"/>
                <a:ea typeface="Arial"/>
              </a:rPr>
              <a:t>, who will seal or stamp the document at that time to verify your identity and the accuracy of the information as written. </a:t>
            </a:r>
            <a:r>
              <a:rPr b="1" i="1" lang="en-CA" sz="2000" strike="noStrike" u="none">
                <a:solidFill>
                  <a:srgbClr val="000000"/>
                </a:solidFill>
                <a:effectLst/>
                <a:uFillTx/>
                <a:latin typeface="Franklin Gothic Medium"/>
                <a:ea typeface="Arial"/>
              </a:rPr>
              <a:t>The commissioner does not have to know the person signing the application.</a:t>
            </a:r>
            <a:endParaRPr b="0" lang="en-CA" sz="2000" strike="noStrike" u="none">
              <a:solidFill>
                <a:srgbClr val="ffffff"/>
              </a:solidFill>
              <a:effectLst/>
              <a:uFillTx/>
              <a:latin typeface="Arial"/>
            </a:endParaRPr>
          </a:p>
          <a:p>
            <a:endParaRPr b="0" lang="en-CA" sz="1800" strike="noStrike" u="none">
              <a:solidFill>
                <a:srgbClr val="ffffff"/>
              </a:solidFill>
              <a:effectLst/>
              <a:uFillTx/>
              <a:latin typeface="Arial"/>
            </a:endParaRPr>
          </a:p>
          <a:p>
            <a:r>
              <a:rPr b="0" lang="en-CA" sz="2000" strike="noStrike" u="none">
                <a:solidFill>
                  <a:srgbClr val="000000"/>
                </a:solidFill>
                <a:effectLst/>
                <a:uFillTx/>
                <a:latin typeface="Franklin Gothic Medium"/>
                <a:ea typeface="Arial"/>
              </a:rPr>
              <a:t>Several notary/commissioner’s offices in Ontario will commission these documents for trans individuals for no charge; however, </a:t>
            </a:r>
            <a:r>
              <a:rPr b="1" i="1" lang="en-CA" sz="2000" strike="noStrike" u="none">
                <a:solidFill>
                  <a:srgbClr val="000000"/>
                </a:solidFill>
                <a:effectLst/>
                <a:uFillTx/>
                <a:latin typeface="Franklin Gothic Medium"/>
                <a:ea typeface="Arial"/>
              </a:rPr>
              <a:t>the typical charge if applicable is $30-45.</a:t>
            </a:r>
            <a:endParaRPr b="0" lang="en-CA" sz="2000" strike="noStrike" u="none">
              <a:solidFill>
                <a:srgbClr val="ffffff"/>
              </a:solidFill>
              <a:effectLst/>
              <a:uFillTx/>
              <a:latin typeface="Arial"/>
            </a:endParaRPr>
          </a:p>
        </p:txBody>
      </p:sp>
      <p:sp>
        <p:nvSpPr>
          <p:cNvPr id="60" name="PlaceHolder 2"/>
          <p:cNvSpPr>
            <a:spLocks noGrp="1"/>
          </p:cNvSpPr>
          <p:nvPr>
            <p:ph type="title"/>
          </p:nvPr>
        </p:nvSpPr>
        <p:spPr>
          <a:xfrm>
            <a:off x="684000" y="1572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Commissioning</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1"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62"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63" name=""/>
          <p:cNvSpPr txBox="1"/>
          <p:nvPr/>
        </p:nvSpPr>
        <p:spPr>
          <a:xfrm>
            <a:off x="720000" y="2317320"/>
            <a:ext cx="8640000" cy="2563560"/>
          </a:xfrm>
          <a:prstGeom prst="rect">
            <a:avLst/>
          </a:prstGeom>
          <a:noFill/>
          <a:ln w="0">
            <a:noFill/>
          </a:ln>
        </p:spPr>
        <p:txBody>
          <a:bodyPr lIns="0" rIns="0" tIns="0" bIns="0" anchor="t">
            <a:spAutoFit/>
          </a:bodyPr>
          <a:p>
            <a:r>
              <a:rPr b="0" lang="en-CA" sz="2000" strike="noStrike" u="none">
                <a:solidFill>
                  <a:srgbClr val="000000"/>
                </a:solidFill>
                <a:effectLst/>
                <a:uFillTx/>
                <a:latin typeface="Franklin Gothic Medium"/>
                <a:ea typeface="Arial"/>
              </a:rPr>
              <a:t>If possible, we recommend sending the entire application in a tracked envelope using Canada Post, to ease the stress of your application getting lost in the mail, and to allow for an update when it is likely beginning to be processed.</a:t>
            </a:r>
            <a:endParaRPr b="0" lang="en-CA" sz="20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Send your completed form, payment, and required documents to:</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Office of the Registrar General</a:t>
            </a:r>
            <a:br>
              <a:rPr sz="1600"/>
            </a:br>
            <a:r>
              <a:rPr b="0" lang="en-CA" sz="1600" strike="noStrike" u="none">
                <a:solidFill>
                  <a:srgbClr val="000000"/>
                </a:solidFill>
                <a:effectLst/>
                <a:uFillTx/>
                <a:latin typeface="Franklin Gothic Medium"/>
                <a:ea typeface="Arial"/>
              </a:rPr>
              <a:t>P.O. Box 3000</a:t>
            </a:r>
            <a:br>
              <a:rPr sz="1600"/>
            </a:br>
            <a:r>
              <a:rPr b="0" lang="en-CA" sz="1600" strike="noStrike" u="none">
                <a:solidFill>
                  <a:srgbClr val="000000"/>
                </a:solidFill>
                <a:effectLst/>
                <a:uFillTx/>
                <a:latin typeface="Franklin Gothic Medium"/>
                <a:ea typeface="Arial"/>
              </a:rPr>
              <a:t>189 Red River Road</a:t>
            </a:r>
            <a:br>
              <a:rPr sz="1600"/>
            </a:br>
            <a:r>
              <a:rPr b="0" lang="en-CA" sz="1600" strike="noStrike" u="none">
                <a:solidFill>
                  <a:srgbClr val="000000"/>
                </a:solidFill>
                <a:effectLst/>
                <a:uFillTx/>
                <a:latin typeface="Franklin Gothic Medium"/>
                <a:ea typeface="Arial"/>
              </a:rPr>
              <a:t>Thunder Bay, ON</a:t>
            </a:r>
            <a:br>
              <a:rPr sz="1600"/>
            </a:br>
            <a:r>
              <a:rPr b="0" lang="en-CA" sz="1600" strike="noStrike" u="none">
                <a:solidFill>
                  <a:srgbClr val="000000"/>
                </a:solidFill>
                <a:effectLst/>
                <a:uFillTx/>
                <a:latin typeface="Franklin Gothic Medium"/>
                <a:ea typeface="Arial"/>
              </a:rPr>
              <a:t>P7B 5W0</a:t>
            </a:r>
            <a:endParaRPr b="0" lang="en-CA" sz="1600" strike="noStrike" u="none">
              <a:solidFill>
                <a:srgbClr val="ffffff"/>
              </a:solidFill>
              <a:effectLst/>
              <a:uFillTx/>
              <a:latin typeface="Arial"/>
            </a:endParaRPr>
          </a:p>
        </p:txBody>
      </p:sp>
      <p:sp>
        <p:nvSpPr>
          <p:cNvPr id="64"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Submitting your application</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5"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66"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67" name=""/>
          <p:cNvSpPr txBox="1"/>
          <p:nvPr/>
        </p:nvSpPr>
        <p:spPr>
          <a:xfrm>
            <a:off x="720000" y="2245320"/>
            <a:ext cx="5220000" cy="2645280"/>
          </a:xfrm>
          <a:prstGeom prst="rect">
            <a:avLst/>
          </a:prstGeom>
          <a:noFill/>
          <a:ln w="0">
            <a:noFill/>
          </a:ln>
        </p:spPr>
        <p:txBody>
          <a:bodyPr lIns="0" rIns="0" tIns="0" bIns="0" anchor="t">
            <a:spAutoFit/>
          </a:bodyPr>
          <a:p>
            <a:r>
              <a:rPr b="0" lang="en-CA" sz="1400" strike="noStrike" u="none">
                <a:solidFill>
                  <a:srgbClr val="000000"/>
                </a:solidFill>
                <a:effectLst/>
                <a:uFillTx/>
                <a:latin typeface="Franklin Gothic Medium"/>
                <a:ea typeface="Arial"/>
              </a:rPr>
              <a:t>If it is more accessible for you to submit the application in person and you are located in Toronto, you can bring your completed form, payment, and required documents to:</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ServiceOntario</a:t>
            </a:r>
            <a:endParaRPr b="0" lang="en-CA" sz="14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47 Sheppard Avenue East, Unit 417, 4th Floor</a:t>
            </a:r>
            <a:endParaRPr b="0" lang="en-CA" sz="14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Toronto, ON</a:t>
            </a:r>
            <a:endParaRPr b="0" lang="en-CA" sz="14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M2N 5N1</a:t>
            </a:r>
            <a:endParaRPr b="0" lang="en-CA" sz="14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If your application is complete and accurate, </a:t>
            </a:r>
            <a:r>
              <a:rPr b="1" i="1" lang="en-CA" sz="1400" strike="noStrike" u="none">
                <a:solidFill>
                  <a:srgbClr val="000000"/>
                </a:solidFill>
                <a:effectLst/>
                <a:uFillTx/>
                <a:latin typeface="Franklin Gothic Medium"/>
                <a:ea typeface="Arial"/>
              </a:rPr>
              <a:t>you should receive a certificate of name change in 6-8 weeks.</a:t>
            </a:r>
            <a:r>
              <a:rPr b="0" lang="en-CA" sz="1400" strike="noStrike" u="none">
                <a:solidFill>
                  <a:srgbClr val="000000"/>
                </a:solidFill>
                <a:effectLst/>
                <a:uFillTx/>
                <a:latin typeface="Franklin Gothic Medium"/>
                <a:ea typeface="Arial"/>
              </a:rPr>
              <a:t> This document will show your previous name and your new name. </a:t>
            </a:r>
            <a:r>
              <a:rPr b="1" i="1" lang="en-CA" sz="1400" strike="noStrike" u="none">
                <a:solidFill>
                  <a:srgbClr val="000000"/>
                </a:solidFill>
                <a:effectLst/>
                <a:uFillTx/>
                <a:latin typeface="Franklin Gothic Medium"/>
                <a:ea typeface="Arial"/>
              </a:rPr>
              <a:t>You can use this certificate to change your name on other personal documents.</a:t>
            </a:r>
            <a:endParaRPr b="0" lang="en-CA" sz="1400" strike="noStrike" u="none">
              <a:solidFill>
                <a:srgbClr val="ffffff"/>
              </a:solidFill>
              <a:effectLst/>
              <a:uFillTx/>
              <a:latin typeface="Arial"/>
            </a:endParaRPr>
          </a:p>
        </p:txBody>
      </p:sp>
      <p:sp>
        <p:nvSpPr>
          <p:cNvPr id="68"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Submitting your application</a:t>
            </a:r>
            <a:endParaRPr b="0" lang="en-CA" sz="3200" strike="noStrike" u="none">
              <a:solidFill>
                <a:srgbClr val="ffffff"/>
              </a:solidFill>
              <a:effectLst/>
              <a:uFillTx/>
              <a:latin typeface="Arial"/>
            </a:endParaRPr>
          </a:p>
        </p:txBody>
      </p:sp>
      <p:pic>
        <p:nvPicPr>
          <p:cNvPr id="69" name="Google Shape;212;p13" descr=""/>
          <p:cNvPicPr/>
          <p:nvPr/>
        </p:nvPicPr>
        <p:blipFill>
          <a:blip r:embed="rId2">
            <a:alphaModFix amt="90000"/>
          </a:blip>
          <a:srcRect l="0" t="0" r="0" b="45224"/>
          <a:stretch/>
        </p:blipFill>
        <p:spPr>
          <a:xfrm>
            <a:off x="5976000" y="1692000"/>
            <a:ext cx="3456360" cy="1894680"/>
          </a:xfrm>
          <a:prstGeom prst="rect">
            <a:avLst/>
          </a:prstGeom>
          <a:noFill/>
          <a:ln w="0">
            <a:noFill/>
          </a:ln>
        </p:spPr>
      </p:pic>
      <p:sp>
        <p:nvSpPr>
          <p:cNvPr id="70" name=""/>
          <p:cNvSpPr/>
          <p:nvPr/>
        </p:nvSpPr>
        <p:spPr>
          <a:xfrm>
            <a:off x="6660000" y="3852000"/>
            <a:ext cx="2988000" cy="1332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71" name=""/>
          <p:cNvSpPr txBox="1"/>
          <p:nvPr/>
        </p:nvSpPr>
        <p:spPr>
          <a:xfrm>
            <a:off x="6804000" y="3928680"/>
            <a:ext cx="2772000" cy="1204920"/>
          </a:xfrm>
          <a:prstGeom prst="rect">
            <a:avLst/>
          </a:prstGeom>
          <a:noFill/>
          <a:ln w="0">
            <a:noFill/>
          </a:ln>
        </p:spPr>
        <p:txBody>
          <a:bodyPr lIns="90000" rIns="90000" tIns="45000" bIns="45000" anchor="t">
            <a:spAutoFit/>
          </a:bodyPr>
          <a:p>
            <a:pPr algn="r"/>
            <a:r>
              <a:rPr b="0" lang="en-CA" sz="1200" strike="noStrike" u="none">
                <a:solidFill>
                  <a:srgbClr val="ffffff"/>
                </a:solidFill>
                <a:effectLst/>
                <a:uFillTx/>
                <a:latin typeface="Franklin Gothic Medium"/>
                <a:ea typeface="Arial"/>
              </a:rPr>
              <a:t>If possible, I recommend sending </a:t>
            </a:r>
            <a:r>
              <a:rPr b="1" i="1" lang="en-CA" sz="1200" strike="noStrike" u="none">
                <a:solidFill>
                  <a:srgbClr val="ffffff"/>
                </a:solidFill>
                <a:effectLst/>
                <a:uFillTx/>
                <a:latin typeface="Franklin Gothic Medium"/>
                <a:ea typeface="Arial"/>
              </a:rPr>
              <a:t>the entire application in a tracked envelope using Canada Pos</a:t>
            </a:r>
            <a:r>
              <a:rPr b="0" lang="en-CA" sz="1200" strike="noStrike" u="none">
                <a:solidFill>
                  <a:srgbClr val="ffffff"/>
                </a:solidFill>
                <a:effectLst/>
                <a:uFillTx/>
                <a:latin typeface="Franklin Gothic Medium"/>
                <a:ea typeface="Arial"/>
              </a:rPr>
              <a:t>t, to ease the stress of your application getting lost in the mail, and to allow for an update when it is likely beginning to be processed. </a:t>
            </a:r>
            <a:endParaRPr b="0" lang="en-CA" sz="1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2"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73"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74" name=""/>
          <p:cNvSpPr txBox="1"/>
          <p:nvPr/>
        </p:nvSpPr>
        <p:spPr>
          <a:xfrm>
            <a:off x="684000" y="2173320"/>
            <a:ext cx="6516000" cy="2760840"/>
          </a:xfrm>
          <a:prstGeom prst="rect">
            <a:avLst/>
          </a:prstGeom>
          <a:noFill/>
          <a:ln w="0">
            <a:noFill/>
          </a:ln>
        </p:spPr>
        <p:txBody>
          <a:bodyPr lIns="0" rIns="0" tIns="0" bIns="0" anchor="t">
            <a:spAutoFit/>
          </a:bodyPr>
          <a:p>
            <a:r>
              <a:rPr b="0" lang="en-CA" sz="1600" strike="noStrike" u="none">
                <a:solidFill>
                  <a:srgbClr val="000000"/>
                </a:solidFill>
                <a:effectLst/>
                <a:uFillTx/>
                <a:latin typeface="Franklin Gothic Medium"/>
                <a:ea typeface="Arial"/>
              </a:rPr>
              <a:t>- </a:t>
            </a:r>
            <a:r>
              <a:rPr b="1" i="1" lang="en-CA" sz="1600" strike="noStrike" u="none">
                <a:solidFill>
                  <a:srgbClr val="000000"/>
                </a:solidFill>
                <a:effectLst/>
                <a:uFillTx/>
                <a:latin typeface="Franklin Gothic Medium"/>
                <a:ea typeface="Arial"/>
              </a:rPr>
              <a:t>Give yourself time</a:t>
            </a:r>
            <a:r>
              <a:rPr b="0" lang="en-CA" sz="1600" strike="noStrike" u="none">
                <a:solidFill>
                  <a:srgbClr val="000000"/>
                </a:solidFill>
                <a:effectLst/>
                <a:uFillTx/>
                <a:latin typeface="Franklin Gothic Medium"/>
                <a:ea typeface="Arial"/>
              </a:rPr>
              <a:t> (it will likely take several weeks to gather all the information you need, and to complete, double-check, and submit the forms)</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a:t>
            </a:r>
            <a:r>
              <a:rPr b="1" i="1" lang="en-CA" sz="1600" strike="noStrike" u="none">
                <a:solidFill>
                  <a:srgbClr val="000000"/>
                </a:solidFill>
                <a:effectLst/>
                <a:uFillTx/>
                <a:latin typeface="Franklin Gothic Medium"/>
                <a:ea typeface="Arial"/>
              </a:rPr>
              <a:t>Print clearly</a:t>
            </a:r>
            <a:r>
              <a:rPr b="0" lang="en-CA" sz="1600" strike="noStrike" u="none">
                <a:solidFill>
                  <a:srgbClr val="000000"/>
                </a:solidFill>
                <a:effectLst/>
                <a:uFillTx/>
                <a:latin typeface="Franklin Gothic Medium"/>
                <a:ea typeface="Arial"/>
              </a:rPr>
              <a:t> using a pen with blue or black ink</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a:t>
            </a:r>
            <a:r>
              <a:rPr b="1" i="1" lang="en-CA" sz="1600" strike="noStrike" u="none">
                <a:solidFill>
                  <a:srgbClr val="000000"/>
                </a:solidFill>
                <a:effectLst/>
                <a:uFillTx/>
                <a:latin typeface="Franklin Gothic Medium"/>
                <a:ea typeface="Arial"/>
              </a:rPr>
              <a:t>Do not use correction fluid</a:t>
            </a:r>
            <a:r>
              <a:rPr b="0" lang="en-CA" sz="1600" strike="noStrike" u="none">
                <a:solidFill>
                  <a:srgbClr val="000000"/>
                </a:solidFill>
                <a:effectLst/>
                <a:uFillTx/>
                <a:latin typeface="Franklin Gothic Medium"/>
                <a:ea typeface="Arial"/>
              </a:rPr>
              <a:t> on any forms</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a:t>
            </a:r>
            <a:r>
              <a:rPr b="1" i="1" lang="en-CA" sz="1600" strike="noStrike" u="none">
                <a:solidFill>
                  <a:srgbClr val="000000"/>
                </a:solidFill>
                <a:effectLst/>
                <a:uFillTx/>
                <a:latin typeface="Franklin Gothic Medium"/>
                <a:ea typeface="Arial"/>
              </a:rPr>
              <a:t>If you make a mistake or want to change information</a:t>
            </a:r>
            <a:r>
              <a:rPr b="0" lang="en-CA" sz="1600" strike="noStrike" u="none">
                <a:solidFill>
                  <a:srgbClr val="000000"/>
                </a:solidFill>
                <a:effectLst/>
                <a:uFillTx/>
                <a:latin typeface="Franklin Gothic Medium"/>
                <a:ea typeface="Arial"/>
              </a:rPr>
              <a:t>, you must do the following:</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 Put brackets around the wrong information</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 Enter the correct information</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 Put your initials beside each change</a:t>
            </a:r>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   - Have the commissioner initial each change before it is sworn</a:t>
            </a:r>
            <a:endParaRPr b="0" lang="en-CA" sz="1600" strike="noStrike" u="none">
              <a:solidFill>
                <a:srgbClr val="ffffff"/>
              </a:solidFill>
              <a:effectLst/>
              <a:uFillTx/>
              <a:latin typeface="Arial"/>
            </a:endParaRPr>
          </a:p>
        </p:txBody>
      </p:sp>
      <p:sp>
        <p:nvSpPr>
          <p:cNvPr id="75" name="PlaceHolder 2"/>
          <p:cNvSpPr>
            <a:spLocks noGrp="1"/>
          </p:cNvSpPr>
          <p:nvPr>
            <p:ph type="title"/>
          </p:nvPr>
        </p:nvSpPr>
        <p:spPr>
          <a:xfrm>
            <a:off x="720000" y="1500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Some suggestions</a:t>
            </a:r>
            <a:endParaRPr b="0" lang="en-CA" sz="3200" strike="noStrike" u="none">
              <a:solidFill>
                <a:srgbClr val="ffffff"/>
              </a:solidFill>
              <a:effectLst/>
              <a:uFillTx/>
              <a:latin typeface="Arial"/>
            </a:endParaRPr>
          </a:p>
        </p:txBody>
      </p:sp>
      <p:pic>
        <p:nvPicPr>
          <p:cNvPr id="76" name="Google Shape;223;p14" descr="A wall covered with sticky notes."/>
          <p:cNvPicPr/>
          <p:nvPr/>
        </p:nvPicPr>
        <p:blipFill>
          <a:blip r:embed="rId2">
            <a:alphaModFix amt="90000"/>
          </a:blip>
          <a:srcRect l="33500" t="0" r="33500" b="0"/>
          <a:stretch/>
        </p:blipFill>
        <p:spPr>
          <a:xfrm>
            <a:off x="7560000" y="228960"/>
            <a:ext cx="2340000" cy="438768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7"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78"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79" name=""/>
          <p:cNvSpPr txBox="1"/>
          <p:nvPr/>
        </p:nvSpPr>
        <p:spPr>
          <a:xfrm>
            <a:off x="684000" y="2209320"/>
            <a:ext cx="8676000" cy="2830680"/>
          </a:xfrm>
          <a:prstGeom prst="rect">
            <a:avLst/>
          </a:prstGeom>
          <a:noFill/>
          <a:ln w="0">
            <a:noFill/>
          </a:ln>
        </p:spPr>
        <p:txBody>
          <a:bodyPr lIns="0" rIns="0" tIns="0" bIns="0" anchor="t">
            <a:spAutoFit/>
          </a:bodyPr>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Fill out the Application to Change an Adult's Name</a:t>
            </a:r>
            <a:r>
              <a:rPr b="0" lang="en-CA" sz="1490" strike="noStrike" u="none">
                <a:solidFill>
                  <a:srgbClr val="000000"/>
                </a:solidFill>
                <a:effectLst/>
                <a:uFillTx/>
                <a:latin typeface="Franklin Gothic Medium"/>
                <a:ea typeface="Arial"/>
              </a:rPr>
              <a:t> (all relevant sections, excluding Guarantor’s Statement) and Request for Non-Publication in the Ontario Gazette (DO NOT SIGN YET)</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Collect all required identification</a:t>
            </a:r>
            <a:r>
              <a:rPr b="0" lang="en-CA" sz="1490" strike="noStrike" u="none">
                <a:solidFill>
                  <a:srgbClr val="000000"/>
                </a:solidFill>
                <a:effectLst/>
                <a:uFillTx/>
                <a:latin typeface="Franklin Gothic Medium"/>
                <a:ea typeface="Arial"/>
              </a:rPr>
              <a:t> photocopies and/or original documents, including translations, if necessary</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Receive consent from every person who has legal custody of you</a:t>
            </a:r>
            <a:r>
              <a:rPr b="0" lang="en-CA" sz="1490" strike="noStrike" u="none">
                <a:solidFill>
                  <a:srgbClr val="000000"/>
                </a:solidFill>
                <a:effectLst/>
                <a:uFillTx/>
                <a:latin typeface="Franklin Gothic Medium"/>
                <a:ea typeface="Arial"/>
              </a:rPr>
              <a:t>, if applicable</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Give your partner/spouse notice</a:t>
            </a:r>
            <a:r>
              <a:rPr b="0" lang="en-CA" sz="1490" strike="noStrike" u="none">
                <a:solidFill>
                  <a:srgbClr val="000000"/>
                </a:solidFill>
                <a:effectLst/>
                <a:uFillTx/>
                <a:latin typeface="Franklin Gothic Medium"/>
                <a:ea typeface="Arial"/>
              </a:rPr>
              <a:t> that you are changing your name, if applicable</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Receive a police check</a:t>
            </a:r>
            <a:r>
              <a:rPr b="0" lang="en-CA" sz="1490" strike="noStrike" u="none">
                <a:solidFill>
                  <a:srgbClr val="000000"/>
                </a:solidFill>
                <a:effectLst/>
                <a:uFillTx/>
                <a:latin typeface="Franklin Gothic Medium"/>
                <a:ea typeface="Arial"/>
              </a:rPr>
              <a:t>, if necessary</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Secure the $137 + shipping</a:t>
            </a:r>
            <a:r>
              <a:rPr b="0" lang="en-CA" sz="1490" strike="noStrike" u="none">
                <a:solidFill>
                  <a:srgbClr val="000000"/>
                </a:solidFill>
                <a:effectLst/>
                <a:uFillTx/>
                <a:latin typeface="Franklin Gothic Medium"/>
                <a:ea typeface="Arial"/>
              </a:rPr>
              <a:t> to submit the application</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0" lang="en-CA" sz="1490" strike="noStrike" u="none">
                <a:solidFill>
                  <a:srgbClr val="000000"/>
                </a:solidFill>
                <a:effectLst/>
                <a:uFillTx/>
                <a:latin typeface="Franklin Gothic Medium"/>
                <a:ea typeface="Arial"/>
              </a:rPr>
              <a:t>Secure a guarantor and have them </a:t>
            </a:r>
            <a:r>
              <a:rPr b="1" i="1" lang="en-CA" sz="1490" strike="noStrike" u="none">
                <a:solidFill>
                  <a:srgbClr val="000000"/>
                </a:solidFill>
                <a:effectLst/>
                <a:uFillTx/>
                <a:latin typeface="Franklin Gothic Medium"/>
                <a:ea typeface="Arial"/>
              </a:rPr>
              <a:t>fill out the Guarantor’s statement</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Make an appointment with a commissioner</a:t>
            </a:r>
            <a:r>
              <a:rPr b="0" lang="en-CA" sz="1490" strike="noStrike" u="none">
                <a:solidFill>
                  <a:srgbClr val="000000"/>
                </a:solidFill>
                <a:effectLst/>
                <a:uFillTx/>
                <a:latin typeface="Franklin Gothic Medium"/>
                <a:ea typeface="Arial"/>
              </a:rPr>
              <a:t>, having them witness you sign and then commission the document</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000000"/>
                </a:solidFill>
                <a:effectLst/>
                <a:uFillTx/>
                <a:latin typeface="Franklin Gothic Medium"/>
                <a:ea typeface="Arial"/>
              </a:rPr>
              <a:t>Mail the document</a:t>
            </a:r>
            <a:r>
              <a:rPr b="0" lang="en-CA" sz="1490" strike="noStrike" u="none">
                <a:solidFill>
                  <a:srgbClr val="000000"/>
                </a:solidFill>
                <a:effectLst/>
                <a:uFillTx/>
                <a:latin typeface="Franklin Gothic Medium"/>
                <a:ea typeface="Arial"/>
              </a:rPr>
              <a:t> to the Office of the Registrar General in Thunder Bay, ON </a:t>
            </a:r>
            <a:r>
              <a:rPr b="1" i="1" lang="en-CA" sz="1490" strike="noStrike" u="none">
                <a:solidFill>
                  <a:srgbClr val="000000"/>
                </a:solidFill>
                <a:effectLst/>
                <a:uFillTx/>
                <a:latin typeface="Franklin Gothic Medium"/>
                <a:ea typeface="Arial"/>
              </a:rPr>
              <a:t>or submit in person</a:t>
            </a:r>
            <a:r>
              <a:rPr b="0" lang="en-CA" sz="1490" strike="noStrike" u="none">
                <a:solidFill>
                  <a:srgbClr val="000000"/>
                </a:solidFill>
                <a:effectLst/>
                <a:uFillTx/>
                <a:latin typeface="Franklin Gothic Medium"/>
                <a:ea typeface="Arial"/>
              </a:rPr>
              <a:t> in Toronto, ON</a:t>
            </a:r>
            <a:endParaRPr b="0" lang="en-CA" sz="1490" strike="noStrike" u="none">
              <a:solidFill>
                <a:srgbClr val="ffffff"/>
              </a:solidFill>
              <a:effectLst/>
              <a:uFillTx/>
              <a:latin typeface="Arial"/>
            </a:endParaRPr>
          </a:p>
        </p:txBody>
      </p:sp>
      <p:sp>
        <p:nvSpPr>
          <p:cNvPr id="80" name="PlaceHolder 2"/>
          <p:cNvSpPr>
            <a:spLocks noGrp="1"/>
          </p:cNvSpPr>
          <p:nvPr>
            <p:ph type="title"/>
          </p:nvPr>
        </p:nvSpPr>
        <p:spPr>
          <a:xfrm>
            <a:off x="720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Checklist</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1"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82"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83" name="PlaceHolder 2"/>
          <p:cNvSpPr>
            <a:spLocks noGrp="1"/>
          </p:cNvSpPr>
          <p:nvPr>
            <p:ph type="subTitle"/>
          </p:nvPr>
        </p:nvSpPr>
        <p:spPr>
          <a:xfrm>
            <a:off x="720000" y="1677960"/>
            <a:ext cx="5580000" cy="920520"/>
          </a:xfrm>
          <a:prstGeom prst="rect">
            <a:avLst/>
          </a:prstGeom>
          <a:noFill/>
          <a:ln w="0">
            <a:noFill/>
          </a:ln>
        </p:spPr>
        <p:txBody>
          <a:bodyPr lIns="0" rIns="0" tIns="0" bIns="0" anchor="t">
            <a:spAutoFit/>
          </a:bodyPr>
          <a:p>
            <a:pPr indent="0">
              <a:buNone/>
            </a:pPr>
            <a:r>
              <a:rPr b="0" lang="en-CA" sz="1600" strike="noStrike" u="sng">
                <a:solidFill>
                  <a:srgbClr val="815070"/>
                </a:solidFill>
                <a:effectLst/>
                <a:uFillTx/>
                <a:latin typeface="Franklin Gothic Medium"/>
                <a:ea typeface="Arial"/>
              </a:rPr>
              <a:t>https://www.ontario.ca/page/changing-your-sex-designation-your-birth-registration-and-birth-certificate</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rPr>
              <a:t>https://tg-id.ca/on/birth-certificates</a:t>
            </a:r>
            <a:endParaRPr b="0" lang="en-CA" sz="1600" strike="noStrike" u="none">
              <a:solidFill>
                <a:srgbClr val="ffffff"/>
              </a:solidFill>
              <a:effectLst/>
              <a:uFillTx/>
              <a:latin typeface="Arial"/>
            </a:endParaRPr>
          </a:p>
        </p:txBody>
      </p:sp>
      <p:sp>
        <p:nvSpPr>
          <p:cNvPr id="84" name=""/>
          <p:cNvSpPr txBox="1"/>
          <p:nvPr/>
        </p:nvSpPr>
        <p:spPr>
          <a:xfrm>
            <a:off x="720000" y="2541960"/>
            <a:ext cx="4860000" cy="228204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To update the sex designation on your Ontario birth registration or certificate, you will need to complete the </a:t>
            </a:r>
            <a:r>
              <a:rPr b="1" i="1" lang="en-CA" sz="1500" strike="noStrike" u="none">
                <a:solidFill>
                  <a:srgbClr val="000000"/>
                </a:solidFill>
                <a:effectLst/>
                <a:uFillTx/>
                <a:latin typeface="Franklin Gothic Medium"/>
                <a:ea typeface="Arial"/>
              </a:rPr>
              <a:t>Ontario Application for Change of Sex Designation on a Birth Registration of an Adult (11325E)</a:t>
            </a:r>
            <a:r>
              <a:rPr b="0" lang="en-CA" sz="1500" strike="noStrike" u="none">
                <a:solidFill>
                  <a:srgbClr val="000000"/>
                </a:solidFill>
                <a:effectLst/>
                <a:uFillTx/>
                <a:latin typeface="Franklin Gothic Medium"/>
                <a:ea typeface="Arial"/>
              </a:rPr>
              <a:t> as well as the </a:t>
            </a:r>
            <a:r>
              <a:rPr b="1" i="1" lang="en-CA" sz="1500" strike="noStrike" u="none">
                <a:solidFill>
                  <a:srgbClr val="000000"/>
                </a:solidFill>
                <a:effectLst/>
                <a:uFillTx/>
                <a:latin typeface="Franklin Gothic Medium"/>
                <a:ea typeface="Arial"/>
              </a:rPr>
              <a:t>Statutory Declaration for a Change of Sex Designation on a Birth Registration of an Adult (11324E)</a:t>
            </a:r>
            <a:r>
              <a:rPr b="0" lang="en-CA" sz="1500" strike="noStrike" u="none">
                <a:solidFill>
                  <a:srgbClr val="000000"/>
                </a:solidFill>
                <a:effectLst/>
                <a:uFillTx/>
                <a:latin typeface="Franklin Gothic Medium"/>
                <a:ea typeface="Arial"/>
              </a:rPr>
              <a:t>.</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The application is two pages long, and the declaration is a single page. </a:t>
            </a:r>
            <a:r>
              <a:rPr b="1" i="1" lang="en-CA" sz="1500" strike="noStrike" u="none">
                <a:solidFill>
                  <a:srgbClr val="000000"/>
                </a:solidFill>
                <a:effectLst/>
                <a:uFillTx/>
                <a:latin typeface="Franklin Gothic Medium"/>
                <a:ea typeface="Arial"/>
              </a:rPr>
              <a:t>They can be submitted at the same time as your Ontario name change</a:t>
            </a:r>
            <a:r>
              <a:rPr b="0" lang="en-CA" sz="1500" strike="noStrike" u="none">
                <a:solidFill>
                  <a:srgbClr val="000000"/>
                </a:solidFill>
                <a:effectLst/>
                <a:uFillTx/>
                <a:latin typeface="Franklin Gothic Medium"/>
                <a:ea typeface="Arial"/>
              </a:rPr>
              <a:t>, if applicable.</a:t>
            </a:r>
            <a:endParaRPr b="0" lang="en-CA" sz="1500" strike="noStrike" u="none">
              <a:solidFill>
                <a:srgbClr val="ffffff"/>
              </a:solidFill>
              <a:effectLst/>
              <a:uFillTx/>
              <a:latin typeface="Arial"/>
            </a:endParaRPr>
          </a:p>
        </p:txBody>
      </p:sp>
      <p:sp>
        <p:nvSpPr>
          <p:cNvPr id="85" name=""/>
          <p:cNvSpPr/>
          <p:nvPr/>
        </p:nvSpPr>
        <p:spPr>
          <a:xfrm>
            <a:off x="5940000" y="3960000"/>
            <a:ext cx="3708000" cy="108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86" name=""/>
          <p:cNvSpPr txBox="1"/>
          <p:nvPr/>
        </p:nvSpPr>
        <p:spPr>
          <a:xfrm>
            <a:off x="6156000" y="4036680"/>
            <a:ext cx="3420000" cy="895320"/>
          </a:xfrm>
          <a:prstGeom prst="rect">
            <a:avLst/>
          </a:prstGeom>
          <a:noFill/>
          <a:ln w="0">
            <a:noFill/>
          </a:ln>
        </p:spPr>
        <p:txBody>
          <a:bodyPr lIns="90000" rIns="90000" tIns="45000" bIns="45000" anchor="t">
            <a:spAutoFit/>
          </a:bodyPr>
          <a:p>
            <a:pPr algn="r"/>
            <a:r>
              <a:rPr b="0" lang="en-CA" sz="1400" strike="noStrike" u="none">
                <a:solidFill>
                  <a:srgbClr val="ffffff"/>
                </a:solidFill>
                <a:effectLst/>
                <a:uFillTx/>
                <a:latin typeface="Franklin Gothic Medium"/>
                <a:ea typeface="Arial"/>
              </a:rPr>
              <a:t>Note: This is based on 2022 edition of the application. Always make sure you are filling out the most recent version of any given document.</a:t>
            </a:r>
            <a:endParaRPr b="0" lang="en-CA" sz="1400" strike="noStrike" u="none">
              <a:solidFill>
                <a:srgbClr val="ffffff"/>
              </a:solidFill>
              <a:effectLst/>
              <a:uFillTx/>
              <a:latin typeface="Arial"/>
            </a:endParaRPr>
          </a:p>
        </p:txBody>
      </p:sp>
      <p:pic>
        <p:nvPicPr>
          <p:cNvPr id="87" name="Google Shape;243;p16" descr=""/>
          <p:cNvPicPr/>
          <p:nvPr/>
        </p:nvPicPr>
        <p:blipFill>
          <a:blip r:embed="rId2">
            <a:alphaModFix amt="90000"/>
          </a:blip>
          <a:stretch/>
        </p:blipFill>
        <p:spPr>
          <a:xfrm>
            <a:off x="6224040" y="1800000"/>
            <a:ext cx="3234600" cy="198000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8"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89"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90" name=""/>
          <p:cNvSpPr txBox="1"/>
          <p:nvPr/>
        </p:nvSpPr>
        <p:spPr>
          <a:xfrm>
            <a:off x="684000" y="2209320"/>
            <a:ext cx="6876000" cy="2760840"/>
          </a:xfrm>
          <a:prstGeom prst="rect">
            <a:avLst/>
          </a:prstGeom>
          <a:noFill/>
          <a:ln w="0">
            <a:noFill/>
          </a:ln>
        </p:spPr>
        <p:txBody>
          <a:bodyPr lIns="0" rIns="0" tIns="0" bIns="0" anchor="t">
            <a:spAutoFit/>
          </a:bodyPr>
          <a:p>
            <a:r>
              <a:rPr b="0" lang="en-CA" sz="1400" strike="noStrike" u="none">
                <a:solidFill>
                  <a:srgbClr val="000000"/>
                </a:solidFill>
                <a:effectLst/>
                <a:uFillTx/>
                <a:latin typeface="Franklin Gothic Medium"/>
                <a:ea typeface="Arial"/>
              </a:rPr>
              <a:t>When changing your sex designation, </a:t>
            </a:r>
            <a:r>
              <a:rPr b="1" i="1" lang="en-CA" sz="1400" strike="noStrike" u="none">
                <a:solidFill>
                  <a:srgbClr val="000000"/>
                </a:solidFill>
                <a:effectLst/>
                <a:uFillTx/>
                <a:latin typeface="Franklin Gothic Medium"/>
                <a:ea typeface="Arial"/>
              </a:rPr>
              <a:t>you have the options of M (male), F (female), or X (gender neutral) or not to display the sex designation field</a:t>
            </a:r>
            <a:r>
              <a:rPr b="0" lang="en-CA" sz="1400" strike="noStrike" u="none">
                <a:solidFill>
                  <a:srgbClr val="000000"/>
                </a:solidFill>
                <a:effectLst/>
                <a:uFillTx/>
                <a:latin typeface="Franklin Gothic Medium"/>
                <a:ea typeface="Arial"/>
              </a:rPr>
              <a:t> at all. Depending on your chosen designation, your process will be different.</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You must be </a:t>
            </a:r>
            <a:r>
              <a:rPr b="1" i="1" lang="en-CA" sz="1400" strike="noStrike" u="none">
                <a:solidFill>
                  <a:srgbClr val="000000"/>
                </a:solidFill>
                <a:effectLst/>
                <a:uFillTx/>
                <a:latin typeface="Franklin Gothic Medium"/>
                <a:ea typeface="Arial"/>
              </a:rPr>
              <a:t>born in Ontario, and 16 years of age or older</a:t>
            </a:r>
            <a:r>
              <a:rPr b="0" i="1" lang="en-CA" sz="1400" strike="noStrike" u="none">
                <a:solidFill>
                  <a:srgbClr val="000000"/>
                </a:solidFill>
                <a:effectLst/>
                <a:uFillTx/>
                <a:latin typeface="Franklin Gothic Medium"/>
                <a:ea typeface="Arial"/>
              </a:rPr>
              <a:t> </a:t>
            </a:r>
            <a:r>
              <a:rPr b="0" lang="en-CA" sz="1400" strike="noStrike" u="none">
                <a:solidFill>
                  <a:srgbClr val="000000"/>
                </a:solidFill>
                <a:effectLst/>
                <a:uFillTx/>
                <a:latin typeface="Franklin Gothic Medium"/>
                <a:ea typeface="Arial"/>
              </a:rPr>
              <a:t>to complete this application. Along with the forms, you must provide:</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000000"/>
                </a:solidFill>
                <a:effectLst/>
                <a:uFillTx/>
                <a:latin typeface="Franklin Gothic Medium"/>
                <a:ea typeface="Arial"/>
              </a:rPr>
              <a:t>A letter from a licensed doctor or psychologist</a:t>
            </a:r>
            <a:r>
              <a:rPr b="0" lang="en-CA" sz="1400" strike="noStrike" u="none">
                <a:solidFill>
                  <a:srgbClr val="000000"/>
                </a:solidFill>
                <a:effectLst/>
                <a:uFillTx/>
                <a:latin typeface="Franklin Gothic Medium"/>
                <a:ea typeface="Arial"/>
              </a:rPr>
              <a:t> in good-standing, written on the doctor’s letterhead, stating that the doctor has examined or treated you and they can attest that the updated designation is appropriate, and signed by the doctor</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000000"/>
                </a:solidFill>
                <a:effectLst/>
                <a:uFillTx/>
                <a:latin typeface="Franklin Gothic Medium"/>
                <a:ea typeface="Arial"/>
              </a:rPr>
              <a:t>All previously issued short- and long-form birth certificates</a:t>
            </a:r>
            <a:r>
              <a:rPr b="0" lang="en-CA" sz="1400" strike="noStrike" u="none">
                <a:solidFill>
                  <a:srgbClr val="000000"/>
                </a:solidFill>
                <a:effectLst/>
                <a:uFillTx/>
                <a:latin typeface="Franklin Gothic Medium"/>
                <a:ea typeface="Arial"/>
              </a:rPr>
              <a:t> and certified copies of your birth registration</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000000"/>
                </a:solidFill>
                <a:effectLst/>
                <a:uFillTx/>
                <a:latin typeface="Franklin Gothic Medium"/>
                <a:ea typeface="Arial"/>
              </a:rPr>
              <a:t>A completed application form and declaration</a:t>
            </a:r>
            <a:r>
              <a:rPr b="0" lang="en-CA" sz="1400" strike="noStrike" u="none">
                <a:solidFill>
                  <a:srgbClr val="000000"/>
                </a:solidFill>
                <a:effectLst/>
                <a:uFillTx/>
                <a:latin typeface="Franklin Gothic Medium"/>
                <a:ea typeface="Arial"/>
              </a:rPr>
              <a:t>, along with any applicable fees</a:t>
            </a:r>
            <a:endParaRPr b="0" lang="en-CA" sz="1400" strike="noStrike" u="none">
              <a:solidFill>
                <a:srgbClr val="ffffff"/>
              </a:solidFill>
              <a:effectLst/>
              <a:uFillTx/>
              <a:latin typeface="Arial"/>
            </a:endParaRPr>
          </a:p>
        </p:txBody>
      </p:sp>
      <p:sp>
        <p:nvSpPr>
          <p:cNvPr id="91"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Requirements</a:t>
            </a:r>
            <a:endParaRPr b="0" lang="en-CA" sz="3200" strike="noStrike" u="none">
              <a:solidFill>
                <a:srgbClr val="ffffff"/>
              </a:solidFill>
              <a:effectLst/>
              <a:uFillTx/>
              <a:latin typeface="Arial"/>
            </a:endParaRPr>
          </a:p>
        </p:txBody>
      </p:sp>
      <p:pic>
        <p:nvPicPr>
          <p:cNvPr id="92" name="Google Shape;140;p 1" descr="Pen placed on top of a signature line"/>
          <p:cNvPicPr/>
          <p:nvPr/>
        </p:nvPicPr>
        <p:blipFill>
          <a:blip r:embed="rId2">
            <a:alphaModFix amt="90000"/>
          </a:blip>
          <a:srcRect l="44479" t="0" r="18733" b="0"/>
          <a:stretch/>
        </p:blipFill>
        <p:spPr>
          <a:xfrm>
            <a:off x="7920000" y="228960"/>
            <a:ext cx="1980000" cy="3587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3"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94"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95" name=""/>
          <p:cNvSpPr txBox="1"/>
          <p:nvPr/>
        </p:nvSpPr>
        <p:spPr>
          <a:xfrm>
            <a:off x="684000" y="2209320"/>
            <a:ext cx="5616000" cy="1750680"/>
          </a:xfrm>
          <a:prstGeom prst="rect">
            <a:avLst/>
          </a:prstGeom>
          <a:noFill/>
          <a:ln w="0">
            <a:noFill/>
          </a:ln>
        </p:spPr>
        <p:txBody>
          <a:bodyPr lIns="0" rIns="0" tIns="0" bIns="0" anchor="t">
            <a:spAutoFit/>
          </a:bodyPr>
          <a:p>
            <a:r>
              <a:rPr b="0" lang="en-CA" sz="1700" strike="noStrike" u="none">
                <a:solidFill>
                  <a:srgbClr val="000000"/>
                </a:solidFill>
                <a:effectLst/>
                <a:uFillTx/>
                <a:latin typeface="Franklin Gothic Medium"/>
                <a:ea typeface="Arial"/>
              </a:rPr>
              <a:t>Just like the name change application, you must sign the statutory declaration of this application in front of a commissioner for taking affidavits, so please factor that into your plan as you begin to work through your documents.</a:t>
            </a:r>
            <a:endParaRPr b="0" lang="en-CA" sz="1700" strike="noStrike" u="none">
              <a:solidFill>
                <a:srgbClr val="ffffff"/>
              </a:solidFill>
              <a:effectLst/>
              <a:uFillTx/>
              <a:latin typeface="Arial"/>
            </a:endParaRPr>
          </a:p>
        </p:txBody>
      </p:sp>
      <p:sp>
        <p:nvSpPr>
          <p:cNvPr id="96"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Commissioning</a:t>
            </a:r>
            <a:endParaRPr b="0" lang="en-CA" sz="3200" strike="noStrike" u="none">
              <a:solidFill>
                <a:srgbClr val="ffffff"/>
              </a:solidFill>
              <a:effectLst/>
              <a:uFillTx/>
              <a:latin typeface="Arial"/>
            </a:endParaRPr>
          </a:p>
        </p:txBody>
      </p:sp>
      <p:pic>
        <p:nvPicPr>
          <p:cNvPr id="97" name="Google Shape;260;p18" descr="Hand with a gavel"/>
          <p:cNvPicPr/>
          <p:nvPr/>
        </p:nvPicPr>
        <p:blipFill>
          <a:blip r:embed="rId2">
            <a:alphaModFix amt="90000"/>
          </a:blip>
          <a:srcRect l="32224" t="0" r="18391" b="0"/>
          <a:stretch/>
        </p:blipFill>
        <p:spPr>
          <a:xfrm>
            <a:off x="6549480" y="360000"/>
            <a:ext cx="2630520" cy="3551040"/>
          </a:xfrm>
          <a:prstGeom prst="rect">
            <a:avLst/>
          </a:prstGeom>
          <a:noFill/>
          <a:ln w="36000">
            <a:solidFill>
              <a:srgbClr val="000000"/>
            </a:solidFill>
            <a:round/>
          </a:ln>
        </p:spPr>
      </p:pic>
      <p:pic>
        <p:nvPicPr>
          <p:cNvPr id="98" name="Google Shape;262;p18" descr=""/>
          <p:cNvPicPr/>
          <p:nvPr/>
        </p:nvPicPr>
        <p:blipFill>
          <a:blip r:embed="rId3">
            <a:alphaModFix amt="90000"/>
          </a:blip>
          <a:srcRect l="0" t="0" r="0" b="29863"/>
          <a:stretch/>
        </p:blipFill>
        <p:spPr>
          <a:xfrm>
            <a:off x="720000" y="3420000"/>
            <a:ext cx="3420000" cy="151416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9"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00"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101" name=""/>
          <p:cNvSpPr txBox="1"/>
          <p:nvPr/>
        </p:nvSpPr>
        <p:spPr>
          <a:xfrm>
            <a:off x="720000" y="2245320"/>
            <a:ext cx="5076000" cy="238032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While there used to be a fee for changing your sex designation, </a:t>
            </a:r>
            <a:r>
              <a:rPr b="1" i="1" lang="en-CA" sz="1500" strike="noStrike" u="none">
                <a:solidFill>
                  <a:srgbClr val="000000"/>
                </a:solidFill>
                <a:effectLst/>
                <a:uFillTx/>
                <a:latin typeface="Franklin Gothic Medium"/>
                <a:ea typeface="Arial"/>
              </a:rPr>
              <a:t>ServiceOntario began waiving this fee back in 2021</a:t>
            </a:r>
            <a:r>
              <a:rPr b="0" lang="en-CA" sz="1500" strike="noStrike" u="none">
                <a:solidFill>
                  <a:srgbClr val="000000"/>
                </a:solidFill>
                <a:effectLst/>
                <a:uFillTx/>
                <a:latin typeface="Franklin Gothic Medium"/>
                <a:ea typeface="Arial"/>
              </a:rPr>
              <a:t>. They have continued to periodically extend the window for free applications, and currently do not list a fee, however </a:t>
            </a:r>
            <a:r>
              <a:rPr b="1" i="1" lang="en-CA" sz="1500" strike="noStrike" u="none">
                <a:solidFill>
                  <a:srgbClr val="000000"/>
                </a:solidFill>
                <a:effectLst/>
                <a:uFillTx/>
                <a:latin typeface="Franklin Gothic Medium"/>
                <a:ea typeface="Arial"/>
              </a:rPr>
              <a:t>please make sure to double-check this policy is still in standing</a:t>
            </a:r>
            <a:r>
              <a:rPr b="0" lang="en-CA" sz="1500" strike="noStrike" u="none">
                <a:solidFill>
                  <a:srgbClr val="000000"/>
                </a:solidFill>
                <a:effectLst/>
                <a:uFillTx/>
                <a:latin typeface="Franklin Gothic Medium"/>
                <a:ea typeface="Arial"/>
              </a:rPr>
              <a:t> at the time of submission.</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There also may be fees applicable for copies of short- or long-form birth certificates or registrations (unless submitting at the same time as an Ontario name change for an individual born in Ontario, which will be included in that fee).</a:t>
            </a:r>
            <a:endParaRPr b="0" lang="en-CA" sz="1500" strike="noStrike" u="none">
              <a:solidFill>
                <a:srgbClr val="ffffff"/>
              </a:solidFill>
              <a:effectLst/>
              <a:uFillTx/>
              <a:latin typeface="Arial"/>
            </a:endParaRPr>
          </a:p>
        </p:txBody>
      </p:sp>
      <p:sp>
        <p:nvSpPr>
          <p:cNvPr id="102" name="PlaceHolder 2"/>
          <p:cNvSpPr>
            <a:spLocks noGrp="1"/>
          </p:cNvSpPr>
          <p:nvPr>
            <p:ph type="title"/>
          </p:nvPr>
        </p:nvSpPr>
        <p:spPr>
          <a:xfrm>
            <a:off x="720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Submitting your application</a:t>
            </a:r>
            <a:endParaRPr b="0" lang="en-CA" sz="3200" strike="noStrike" u="none">
              <a:solidFill>
                <a:srgbClr val="ffffff"/>
              </a:solidFill>
              <a:effectLst/>
              <a:uFillTx/>
              <a:latin typeface="Arial"/>
            </a:endParaRPr>
          </a:p>
        </p:txBody>
      </p:sp>
      <p:sp>
        <p:nvSpPr>
          <p:cNvPr id="103" name=""/>
          <p:cNvSpPr/>
          <p:nvPr/>
        </p:nvSpPr>
        <p:spPr>
          <a:xfrm>
            <a:off x="6120000" y="1980000"/>
            <a:ext cx="3528000" cy="3204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04" name=""/>
          <p:cNvSpPr txBox="1"/>
          <p:nvPr/>
        </p:nvSpPr>
        <p:spPr>
          <a:xfrm>
            <a:off x="6300000" y="2124000"/>
            <a:ext cx="3240000" cy="2876760"/>
          </a:xfrm>
          <a:prstGeom prst="rect">
            <a:avLst/>
          </a:prstGeom>
          <a:noFill/>
          <a:ln w="0">
            <a:noFill/>
          </a:ln>
        </p:spPr>
        <p:txBody>
          <a:bodyPr lIns="90000" rIns="90000" tIns="45000" bIns="45000" anchor="t">
            <a:spAutoFit/>
          </a:bodyPr>
          <a:p>
            <a:pPr algn="r"/>
            <a:r>
              <a:rPr b="0" lang="en-CA" sz="1300" strike="noStrike" u="none">
                <a:solidFill>
                  <a:srgbClr val="ffffff"/>
                </a:solidFill>
                <a:effectLst/>
                <a:uFillTx/>
                <a:latin typeface="Franklin Gothic Medium"/>
                <a:ea typeface="Arial"/>
              </a:rPr>
              <a:t>You can mail your application to:</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Office of the Registrar General</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189 Red River Road, P.O. Box 3000</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Thunder Bay, Ontario</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P7B 5W0</a:t>
            </a:r>
            <a:endParaRPr b="0" lang="en-CA" sz="1300" strike="noStrike" u="none">
              <a:solidFill>
                <a:srgbClr val="ffffff"/>
              </a:solidFill>
              <a:effectLst/>
              <a:uFillTx/>
              <a:latin typeface="Arial"/>
            </a:endParaRPr>
          </a:p>
          <a:p>
            <a:pPr algn="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If mailing at the same time as a name change, you can mail all documents in one envelope to the address listed under that section.</a:t>
            </a:r>
            <a:endParaRPr b="0" lang="en-CA" sz="1300" strike="noStrike" u="none">
              <a:solidFill>
                <a:srgbClr val="ffffff"/>
              </a:solidFill>
              <a:effectLst/>
              <a:uFillTx/>
              <a:latin typeface="Arial"/>
            </a:endParaRPr>
          </a:p>
          <a:p>
            <a:pPr algn="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If being filed without a name change, I recommend a tracked envelope as with that application. Photocopied, faxed, or e-signed documents will not be accepted.</a:t>
            </a:r>
            <a:endParaRPr b="0" lang="en-CA" sz="13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5"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06"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107" name=""/>
          <p:cNvSpPr txBox="1"/>
          <p:nvPr/>
        </p:nvSpPr>
        <p:spPr>
          <a:xfrm>
            <a:off x="720000" y="2245320"/>
            <a:ext cx="4500000" cy="238032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Birth certificates with a sex designation of X or no sex displayed are recognized by the Government of Ontario, who claim they do not endorse any rejection of valid Ontario birth certificates by any official body. However, unfortunately they also claim they cannot guarantee that these documents will be accepted by organizations in Ontario or in other jurisdictions.</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If your application is complete and all requirements are met, </a:t>
            </a:r>
            <a:r>
              <a:rPr b="1" i="1" lang="en-CA" sz="1500" strike="noStrike" u="none">
                <a:solidFill>
                  <a:srgbClr val="000000"/>
                </a:solidFill>
                <a:effectLst/>
                <a:uFillTx/>
                <a:latin typeface="Franklin Gothic Medium"/>
                <a:ea typeface="Arial"/>
              </a:rPr>
              <a:t>you should receive your new birth certificate or registration in 6-8 weeks.</a:t>
            </a:r>
            <a:endParaRPr b="0" lang="en-CA" sz="1500" strike="noStrike" u="none">
              <a:solidFill>
                <a:srgbClr val="ffffff"/>
              </a:solidFill>
              <a:effectLst/>
              <a:uFillTx/>
              <a:latin typeface="Arial"/>
            </a:endParaRPr>
          </a:p>
        </p:txBody>
      </p:sp>
      <p:sp>
        <p:nvSpPr>
          <p:cNvPr id="108" name="PlaceHolder 2"/>
          <p:cNvSpPr>
            <a:spLocks noGrp="1"/>
          </p:cNvSpPr>
          <p:nvPr>
            <p:ph type="title"/>
          </p:nvPr>
        </p:nvSpPr>
        <p:spPr>
          <a:xfrm>
            <a:off x="720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Important considerations</a:t>
            </a:r>
            <a:endParaRPr b="0" lang="en-CA" sz="3200" strike="noStrike" u="none">
              <a:solidFill>
                <a:srgbClr val="ffffff"/>
              </a:solidFill>
              <a:effectLst/>
              <a:uFillTx/>
              <a:latin typeface="Arial"/>
            </a:endParaRPr>
          </a:p>
        </p:txBody>
      </p:sp>
      <p:pic>
        <p:nvPicPr>
          <p:cNvPr id="109" name="Google Shape;281;p20" descr=""/>
          <p:cNvPicPr/>
          <p:nvPr/>
        </p:nvPicPr>
        <p:blipFill>
          <a:blip r:embed="rId2">
            <a:alphaModFix amt="90000"/>
          </a:blip>
          <a:stretch/>
        </p:blipFill>
        <p:spPr>
          <a:xfrm>
            <a:off x="6516000" y="896400"/>
            <a:ext cx="2916000" cy="410184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 name=""/>
          <p:cNvSpPr/>
          <p:nvPr/>
        </p:nvSpPr>
        <p:spPr>
          <a:xfrm>
            <a:off x="288000" y="720000"/>
            <a:ext cx="9540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4" name="PlaceHolder 1"/>
          <p:cNvSpPr>
            <a:spLocks noGrp="1"/>
          </p:cNvSpPr>
          <p:nvPr>
            <p:ph type="title"/>
          </p:nvPr>
        </p:nvSpPr>
        <p:spPr>
          <a:xfrm>
            <a:off x="540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A quick background on me</a:t>
            </a:r>
            <a:endParaRPr b="0" lang="en-CA" sz="4200" strike="noStrike" u="none">
              <a:solidFill>
                <a:srgbClr val="ffffff"/>
              </a:solidFill>
              <a:effectLst/>
              <a:uFillTx/>
              <a:latin typeface="Arial"/>
            </a:endParaRPr>
          </a:p>
        </p:txBody>
      </p:sp>
      <p:sp>
        <p:nvSpPr>
          <p:cNvPr id="15" name="PlaceHolder 2"/>
          <p:cNvSpPr>
            <a:spLocks noGrp="1"/>
          </p:cNvSpPr>
          <p:nvPr>
            <p:ph type="subTitle"/>
          </p:nvPr>
        </p:nvSpPr>
        <p:spPr>
          <a:xfrm>
            <a:off x="540000" y="1713960"/>
            <a:ext cx="9108000" cy="3038040"/>
          </a:xfrm>
          <a:prstGeom prst="rect">
            <a:avLst/>
          </a:prstGeom>
          <a:noFill/>
          <a:ln w="0">
            <a:noFill/>
          </a:ln>
        </p:spPr>
        <p:txBody>
          <a:bodyPr lIns="0" rIns="0" tIns="0" bIns="0" anchor="ctr">
            <a:spAutoFit/>
          </a:bodyPr>
          <a:p>
            <a:pPr indent="0">
              <a:buNone/>
            </a:pPr>
            <a:r>
              <a:rPr b="0" lang="en-CA" sz="1600" strike="noStrike" u="none">
                <a:solidFill>
                  <a:srgbClr val="000000"/>
                </a:solidFill>
                <a:effectLst/>
                <a:uFillTx/>
                <a:latin typeface="Franklin Gothic Medium"/>
                <a:ea typeface="Arial"/>
              </a:rPr>
              <a:t>I’m Dana Rosamund Teagle, and I’m a designer and web/software developer based in Tkaronto (Toronto), Ontario. I’ve led workshops on name and gender marker changes since 2021, and I now run an online resource called TG I.D., which </a:t>
            </a:r>
            <a:r>
              <a:rPr b="0" lang="en-CA" sz="1600" strike="noStrike" u="none">
                <a:solidFill>
                  <a:srgbClr val="000000"/>
                </a:solidFill>
                <a:effectLst/>
                <a:uFillTx/>
                <a:latin typeface="Franklin Gothic Medium"/>
                <a:ea typeface="Arial"/>
              </a:rPr>
              <a:t>collects information on how to update legal names, gender markers, and identity documents in Ontario.</a:t>
            </a:r>
            <a:endParaRPr b="0" lang="en-CA" sz="1600" strike="noStrike" u="none">
              <a:solidFill>
                <a:srgbClr val="000000"/>
              </a:solidFill>
              <a:effectLst/>
              <a:uFillTx/>
              <a:latin typeface="Arial"/>
            </a:endParaRPr>
          </a:p>
          <a:p>
            <a:pPr indent="0">
              <a:buNone/>
            </a:pPr>
            <a:endParaRPr b="0" lang="en-CA" sz="800" strike="noStrike" u="none">
              <a:solidFill>
                <a:srgbClr val="000000"/>
              </a:solidFill>
              <a:effectLst/>
              <a:uFillTx/>
              <a:latin typeface="Arial"/>
            </a:endParaRPr>
          </a:p>
          <a:p>
            <a:pPr indent="0">
              <a:spcBef>
                <a:spcPts val="1191"/>
              </a:spcBef>
              <a:spcAft>
                <a:spcPts val="992"/>
              </a:spcAft>
              <a:buNone/>
            </a:pPr>
            <a:r>
              <a:rPr b="0" lang="en-CA" sz="1600" strike="noStrike" u="none">
                <a:solidFill>
                  <a:srgbClr val="000000"/>
                </a:solidFill>
                <a:effectLst/>
                <a:uFillTx/>
                <a:latin typeface="Franklin Gothic Medium"/>
                <a:ea typeface="Arial"/>
              </a:rPr>
              <a:t>The level of bureaucracy currently in place makes these vital processes fundamentally inaccessible. TG I.D. aims to empower individuals by providing clear and accessible information and resources.</a:t>
            </a:r>
            <a:endParaRPr b="0" lang="en-CA" sz="1600" strike="noStrike" u="none">
              <a:solidFill>
                <a:srgbClr val="000000"/>
              </a:solidFill>
              <a:effectLst/>
              <a:uFillTx/>
              <a:latin typeface="Arial"/>
            </a:endParaRPr>
          </a:p>
          <a:p>
            <a:pPr indent="0">
              <a:buNone/>
            </a:pPr>
            <a:endParaRPr b="0" lang="en-CA" sz="800" strike="noStrike" u="none">
              <a:solidFill>
                <a:srgbClr val="000000"/>
              </a:solidFill>
              <a:effectLst/>
              <a:uFillTx/>
              <a:latin typeface="Arial"/>
            </a:endParaRPr>
          </a:p>
          <a:p>
            <a:pPr indent="0">
              <a:buNone/>
            </a:pPr>
            <a:r>
              <a:rPr b="0" lang="en-CA" sz="1600" strike="noStrike" u="none">
                <a:solidFill>
                  <a:srgbClr val="000000"/>
                </a:solidFill>
                <a:effectLst/>
                <a:uFillTx/>
                <a:latin typeface="Franklin Gothic Medium"/>
                <a:ea typeface="Arial"/>
              </a:rPr>
              <a:t>TG I.D. is an independently-funded project, and still a work-in-progress that I maintain in my spare time, but I’m hoping it can help to break down some of these access barriers that prevent people from filing their paperwork. If you want to support the TG I.D. project, you can book me for in-person or online presentations, and you can send me tips via e-transfer or my PayPal account (linked on the website).</a:t>
            </a:r>
            <a:endParaRPr b="0" lang="en-CA"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0"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11" name="PlaceHolder 1"/>
          <p:cNvSpPr>
            <a:spLocks noGrp="1"/>
          </p:cNvSpPr>
          <p:nvPr>
            <p:ph type="title"/>
          </p:nvPr>
        </p:nvSpPr>
        <p:spPr>
          <a:xfrm>
            <a:off x="684000" y="939240"/>
            <a:ext cx="8856000" cy="6055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Driver’s licenses and photo cards</a:t>
            </a:r>
            <a:endParaRPr b="0" lang="en-CA" sz="4200" strike="noStrike" u="none">
              <a:solidFill>
                <a:srgbClr val="ffffff"/>
              </a:solidFill>
              <a:effectLst/>
              <a:uFillTx/>
              <a:latin typeface="Arial"/>
            </a:endParaRPr>
          </a:p>
        </p:txBody>
      </p:sp>
      <p:sp>
        <p:nvSpPr>
          <p:cNvPr id="112" name="PlaceHolder 2"/>
          <p:cNvSpPr>
            <a:spLocks noGrp="1"/>
          </p:cNvSpPr>
          <p:nvPr>
            <p:ph type="subTitle"/>
          </p:nvPr>
        </p:nvSpPr>
        <p:spPr>
          <a:xfrm>
            <a:off x="720000" y="1677960"/>
            <a:ext cx="8640000" cy="662040"/>
          </a:xfrm>
          <a:prstGeom prst="rect">
            <a:avLst/>
          </a:prstGeom>
          <a:noFill/>
          <a:ln w="0">
            <a:noFill/>
          </a:ln>
        </p:spPr>
        <p:txBody>
          <a:bodyPr lIns="0" rIns="0" tIns="0" bIns="0" anchor="t">
            <a:spAutoFit/>
          </a:bodyPr>
          <a:p>
            <a:pPr indent="0">
              <a:buNone/>
            </a:pPr>
            <a:r>
              <a:rPr b="0" lang="en-CA" sz="1600" strike="noStrike" u="sng">
                <a:solidFill>
                  <a:srgbClr val="815070"/>
                </a:solidFill>
                <a:effectLst/>
                <a:uFillTx/>
                <a:latin typeface="Franklin Gothic Medium"/>
                <a:ea typeface="Arial"/>
              </a:rPr>
              <a:t>https://www.ontario.ca/page/change-sex-designation-your-government-ids</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rPr>
              <a:t>https://tg-id.ca/on/drivers-licenses</a:t>
            </a:r>
            <a:endParaRPr b="0" lang="en-CA" sz="1600" strike="noStrike" u="none">
              <a:solidFill>
                <a:srgbClr val="ffffff"/>
              </a:solidFill>
              <a:effectLst/>
              <a:uFillTx/>
              <a:latin typeface="Arial"/>
            </a:endParaRPr>
          </a:p>
        </p:txBody>
      </p:sp>
      <p:sp>
        <p:nvSpPr>
          <p:cNvPr id="113" name=""/>
          <p:cNvSpPr txBox="1"/>
          <p:nvPr/>
        </p:nvSpPr>
        <p:spPr>
          <a:xfrm>
            <a:off x="720000" y="2325960"/>
            <a:ext cx="8640000" cy="3245760"/>
          </a:xfrm>
          <a:prstGeom prst="rect">
            <a:avLst/>
          </a:prstGeom>
          <a:noFill/>
          <a:ln w="0">
            <a:noFill/>
          </a:ln>
        </p:spPr>
        <p:txBody>
          <a:bodyPr lIns="0" rIns="0" tIns="0" bIns="0" anchor="t">
            <a:spAutoFit/>
          </a:bodyPr>
          <a:p>
            <a:r>
              <a:rPr b="0" lang="en-CA" sz="1450" strike="noStrike" u="none">
                <a:solidFill>
                  <a:srgbClr val="000000"/>
                </a:solidFill>
                <a:effectLst/>
                <a:uFillTx/>
                <a:latin typeface="Franklin Gothic Medium"/>
                <a:ea typeface="Arial"/>
              </a:rPr>
              <a:t>When updating the sex designation on your driver’s licence or photo card, </a:t>
            </a:r>
            <a:r>
              <a:rPr b="1" i="1" lang="en-CA" sz="1450" strike="noStrike" u="none">
                <a:solidFill>
                  <a:srgbClr val="000000"/>
                </a:solidFill>
                <a:effectLst/>
                <a:uFillTx/>
                <a:latin typeface="Franklin Gothic Medium"/>
                <a:ea typeface="Arial"/>
              </a:rPr>
              <a:t>you have the options of M (male), F (female), or X (gender neutral)</a:t>
            </a:r>
            <a:r>
              <a:rPr b="0" lang="en-CA" sz="1450" strike="noStrike" u="none">
                <a:solidFill>
                  <a:srgbClr val="000000"/>
                </a:solidFill>
                <a:effectLst/>
                <a:uFillTx/>
                <a:latin typeface="Franklin Gothic Medium"/>
                <a:ea typeface="Arial"/>
              </a:rPr>
              <a:t>. Depending on your chosen designation, your process will be different.</a:t>
            </a:r>
            <a:endParaRPr b="0" lang="en-CA" sz="1450" strike="noStrike" u="none">
              <a:solidFill>
                <a:srgbClr val="ffffff"/>
              </a:solidFill>
              <a:effectLst/>
              <a:uFillTx/>
              <a:latin typeface="Arial"/>
            </a:endParaRPr>
          </a:p>
          <a:p>
            <a:endParaRPr b="0" lang="en-CA" sz="1450" strike="noStrike" u="none">
              <a:solidFill>
                <a:srgbClr val="ffffff"/>
              </a:solidFill>
              <a:effectLst/>
              <a:uFillTx/>
              <a:latin typeface="Arial"/>
            </a:endParaRPr>
          </a:p>
          <a:p>
            <a:r>
              <a:rPr b="1" i="1" lang="en-CA" sz="1450" strike="noStrike" u="none">
                <a:solidFill>
                  <a:srgbClr val="000000"/>
                </a:solidFill>
                <a:effectLst/>
                <a:uFillTx/>
                <a:latin typeface="Franklin Gothic Medium"/>
                <a:ea typeface="Arial"/>
              </a:rPr>
              <a:t>The driver’s license changes are free</a:t>
            </a:r>
            <a:r>
              <a:rPr b="0" lang="en-CA" sz="1450" strike="noStrike" u="none">
                <a:solidFill>
                  <a:srgbClr val="000000"/>
                </a:solidFill>
                <a:effectLst/>
                <a:uFillTx/>
                <a:latin typeface="Franklin Gothic Medium"/>
                <a:ea typeface="Arial"/>
              </a:rPr>
              <a:t> for anyone with an existing license. For those who do not drive, </a:t>
            </a:r>
            <a:r>
              <a:rPr b="1" i="1" lang="en-CA" sz="1450" strike="noStrike" u="none">
                <a:solidFill>
                  <a:srgbClr val="000000"/>
                </a:solidFill>
                <a:effectLst/>
                <a:uFillTx/>
                <a:latin typeface="Franklin Gothic Medium"/>
                <a:ea typeface="Arial"/>
              </a:rPr>
              <a:t>the photo card comes with a $35 fee. </a:t>
            </a:r>
            <a:endParaRPr b="0" lang="en-CA" sz="1450" strike="noStrike" u="none">
              <a:solidFill>
                <a:srgbClr val="ffffff"/>
              </a:solidFill>
              <a:effectLst/>
              <a:uFillTx/>
              <a:latin typeface="Arial"/>
            </a:endParaRPr>
          </a:p>
          <a:p>
            <a:endParaRPr b="0" lang="en-CA" sz="1450" strike="noStrike" u="none">
              <a:solidFill>
                <a:srgbClr val="ffffff"/>
              </a:solidFill>
              <a:effectLst/>
              <a:uFillTx/>
              <a:latin typeface="Arial"/>
            </a:endParaRPr>
          </a:p>
          <a:p>
            <a:r>
              <a:rPr b="1" i="1" lang="en-CA" sz="1450" strike="noStrike" u="none">
                <a:solidFill>
                  <a:srgbClr val="000000"/>
                </a:solidFill>
                <a:effectLst/>
                <a:uFillTx/>
                <a:latin typeface="Franklin Gothic Medium"/>
                <a:ea typeface="Arial"/>
              </a:rPr>
              <a:t>To change the sex designation on your driver’s licence to an X (gender neutral), you can simply visit a ServiceOntario</a:t>
            </a:r>
            <a:r>
              <a:rPr b="0" lang="en-CA" sz="1450" strike="noStrike" u="none">
                <a:solidFill>
                  <a:srgbClr val="000000"/>
                </a:solidFill>
                <a:effectLst/>
                <a:uFillTx/>
                <a:latin typeface="Franklin Gothic Medium"/>
                <a:ea typeface="Arial"/>
              </a:rPr>
              <a:t>. You do not require any supporting documents.</a:t>
            </a:r>
            <a:endParaRPr b="0" lang="en-CA" sz="1450" strike="noStrike" u="none">
              <a:solidFill>
                <a:srgbClr val="ffffff"/>
              </a:solidFill>
              <a:effectLst/>
              <a:uFillTx/>
              <a:latin typeface="Arial"/>
            </a:endParaRPr>
          </a:p>
          <a:p>
            <a:endParaRPr b="0" lang="en-CA" sz="1450" strike="noStrike" u="none">
              <a:solidFill>
                <a:srgbClr val="ffffff"/>
              </a:solidFill>
              <a:effectLst/>
              <a:uFillTx/>
              <a:latin typeface="Arial"/>
            </a:endParaRPr>
          </a:p>
          <a:p>
            <a:r>
              <a:rPr b="1" i="1" lang="en-CA" sz="1450" strike="noStrike" u="none">
                <a:solidFill>
                  <a:srgbClr val="000000"/>
                </a:solidFill>
                <a:effectLst/>
                <a:uFillTx/>
                <a:latin typeface="Franklin Gothic Medium"/>
                <a:ea typeface="Arial"/>
              </a:rPr>
              <a:t>For binary sex designation changes, you can go to a ServiceOntario and bring an original document that indicates the updated sex designation</a:t>
            </a:r>
            <a:r>
              <a:rPr b="0" lang="en-CA" sz="1450" strike="noStrike" u="none">
                <a:solidFill>
                  <a:srgbClr val="000000"/>
                </a:solidFill>
                <a:effectLst/>
                <a:uFillTx/>
                <a:latin typeface="Franklin Gothic Medium"/>
                <a:ea typeface="Arial"/>
              </a:rPr>
              <a:t>. This can be your short or long-form birth certificate or a certified copy of a birth registration.</a:t>
            </a:r>
            <a:endParaRPr b="0" lang="en-CA" sz="145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4"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15" name="PlaceHolder 1"/>
          <p:cNvSpPr>
            <a:spLocks noGrp="1"/>
          </p:cNvSpPr>
          <p:nvPr>
            <p:ph type="title"/>
          </p:nvPr>
        </p:nvSpPr>
        <p:spPr>
          <a:xfrm>
            <a:off x="684000" y="939240"/>
            <a:ext cx="8856000" cy="6055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Driver’s licenses and photo cards</a:t>
            </a:r>
            <a:endParaRPr b="0" lang="en-CA" sz="4200" strike="noStrike" u="none">
              <a:solidFill>
                <a:srgbClr val="ffffff"/>
              </a:solidFill>
              <a:effectLst/>
              <a:uFillTx/>
              <a:latin typeface="Arial"/>
            </a:endParaRPr>
          </a:p>
        </p:txBody>
      </p:sp>
      <p:sp>
        <p:nvSpPr>
          <p:cNvPr id="116" name=""/>
          <p:cNvSpPr txBox="1"/>
          <p:nvPr/>
        </p:nvSpPr>
        <p:spPr>
          <a:xfrm>
            <a:off x="720000" y="2217960"/>
            <a:ext cx="6300000" cy="3245760"/>
          </a:xfrm>
          <a:prstGeom prst="rect">
            <a:avLst/>
          </a:prstGeom>
          <a:noFill/>
          <a:ln w="0">
            <a:noFill/>
          </a:ln>
        </p:spPr>
        <p:txBody>
          <a:bodyPr lIns="0" rIns="0" tIns="0" bIns="0" anchor="t">
            <a:spAutoFit/>
          </a:bodyPr>
          <a:p>
            <a:r>
              <a:rPr b="0" lang="en-CA" sz="1400" strike="noStrike" u="none">
                <a:solidFill>
                  <a:srgbClr val="000000"/>
                </a:solidFill>
                <a:effectLst/>
                <a:uFillTx/>
                <a:latin typeface="Franklin Gothic Medium"/>
                <a:ea typeface="Arial"/>
              </a:rPr>
              <a:t>If you do not have a birth certificate or registration that represents the desired sex designation, you will need to bring the following two documents:</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000000"/>
                </a:solidFill>
                <a:effectLst/>
                <a:uFillTx/>
                <a:latin typeface="Franklin Gothic Medium"/>
                <a:ea typeface="Arial"/>
              </a:rPr>
              <a:t>A letter from a licensed doctor or psychologist</a:t>
            </a:r>
            <a:r>
              <a:rPr b="0" lang="en-CA" sz="1400" strike="noStrike" u="none">
                <a:solidFill>
                  <a:srgbClr val="000000"/>
                </a:solidFill>
                <a:effectLst/>
                <a:uFillTx/>
                <a:latin typeface="Franklin Gothic Medium"/>
                <a:ea typeface="Arial"/>
              </a:rPr>
              <a:t> that is written on the doctor’s letterhead, states that the doctor has examined or treated you and they can attest that the updated designation is appropriate, and is signed by the doctor</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000000"/>
                </a:solidFill>
                <a:effectLst/>
                <a:uFillTx/>
                <a:latin typeface="Franklin Gothic Medium"/>
                <a:ea typeface="Arial"/>
              </a:rPr>
              <a:t>A letter from you</a:t>
            </a:r>
            <a:r>
              <a:rPr b="0" lang="en-CA" sz="1400" strike="noStrike" u="none">
                <a:solidFill>
                  <a:srgbClr val="000000"/>
                </a:solidFill>
                <a:effectLst/>
                <a:uFillTx/>
                <a:latin typeface="Franklin Gothic Medium"/>
                <a:ea typeface="Arial"/>
              </a:rPr>
              <a:t> that includes the change you want to make, your full name and current address, your driver’s license number, and the name and address of the doctor or psychologist who has signed the other letter</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endParaRPr b="0" lang="en-CA" sz="1400" strike="noStrike" u="none">
              <a:solidFill>
                <a:srgbClr val="ffffff"/>
              </a:solidFill>
              <a:effectLst/>
              <a:uFillTx/>
              <a:latin typeface="Arial"/>
            </a:endParaRPr>
          </a:p>
          <a:p>
            <a:r>
              <a:rPr b="1" i="1" lang="en-CA" sz="1400" strike="noStrike" u="none">
                <a:solidFill>
                  <a:srgbClr val="000000"/>
                </a:solidFill>
                <a:effectLst/>
                <a:uFillTx/>
                <a:latin typeface="Franklin Gothic Medium"/>
                <a:ea typeface="Arial"/>
              </a:rPr>
              <a:t>Surgery is no longer required as a condition for sex designation changes.</a:t>
            </a:r>
            <a:r>
              <a:rPr b="0" lang="en-CA" sz="1400" strike="noStrike" u="none">
                <a:solidFill>
                  <a:srgbClr val="000000"/>
                </a:solidFill>
                <a:effectLst/>
                <a:uFillTx/>
                <a:latin typeface="Franklin Gothic Medium"/>
                <a:ea typeface="Arial"/>
              </a:rPr>
              <a:t> However, if you have had surgery, you are able to present documentation from a recognized specialist instead of a letter from a doctor or psychologist.</a:t>
            </a:r>
            <a:endParaRPr b="0" lang="en-CA" sz="1400" strike="noStrike" u="none">
              <a:solidFill>
                <a:srgbClr val="ffffff"/>
              </a:solidFill>
              <a:effectLst/>
              <a:uFillTx/>
              <a:latin typeface="Arial"/>
            </a:endParaRPr>
          </a:p>
        </p:txBody>
      </p:sp>
      <p:sp>
        <p:nvSpPr>
          <p:cNvPr id="117" name="PlaceHolder 2"/>
          <p:cNvSpPr>
            <a:spLocks noGrp="1"/>
          </p:cNvSpPr>
          <p:nvPr>
            <p:ph type="title"/>
          </p:nvPr>
        </p:nvSpPr>
        <p:spPr>
          <a:xfrm>
            <a:off x="720000" y="157248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Other documentation</a:t>
            </a:r>
            <a:endParaRPr b="0" lang="en-CA" sz="3200" strike="noStrike" u="none">
              <a:solidFill>
                <a:srgbClr val="ffffff"/>
              </a:solidFill>
              <a:effectLst/>
              <a:uFillTx/>
              <a:latin typeface="Arial"/>
            </a:endParaRPr>
          </a:p>
        </p:txBody>
      </p:sp>
      <p:pic>
        <p:nvPicPr>
          <p:cNvPr id="118" name="Google Shape;298;p22" descr=""/>
          <p:cNvPicPr/>
          <p:nvPr/>
        </p:nvPicPr>
        <p:blipFill>
          <a:blip r:embed="rId2">
            <a:alphaModFix amt="90000"/>
          </a:blip>
          <a:stretch/>
        </p:blipFill>
        <p:spPr>
          <a:xfrm>
            <a:off x="7236000" y="1806840"/>
            <a:ext cx="2160000" cy="1361160"/>
          </a:xfrm>
          <a:prstGeom prst="rect">
            <a:avLst/>
          </a:prstGeom>
          <a:noFill/>
          <a:ln w="0">
            <a:noFill/>
          </a:ln>
        </p:spPr>
      </p:pic>
      <p:pic>
        <p:nvPicPr>
          <p:cNvPr id="119" name="Google Shape;299;p22" descr=""/>
          <p:cNvPicPr/>
          <p:nvPr/>
        </p:nvPicPr>
        <p:blipFill>
          <a:blip r:embed="rId3">
            <a:alphaModFix amt="90000"/>
          </a:blip>
          <a:srcRect l="0" t="10607" r="0" b="10611"/>
          <a:stretch/>
        </p:blipFill>
        <p:spPr>
          <a:xfrm>
            <a:off x="7236000" y="3420000"/>
            <a:ext cx="2160000" cy="136116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0"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2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health cards</a:t>
            </a:r>
            <a:endParaRPr b="0" lang="en-CA" sz="4200" strike="noStrike" u="none">
              <a:solidFill>
                <a:srgbClr val="ffffff"/>
              </a:solidFill>
              <a:effectLst/>
              <a:uFillTx/>
              <a:latin typeface="Arial"/>
            </a:endParaRPr>
          </a:p>
        </p:txBody>
      </p:sp>
      <p:sp>
        <p:nvSpPr>
          <p:cNvPr id="122" name="PlaceHolder 2"/>
          <p:cNvSpPr>
            <a:spLocks noGrp="1"/>
          </p:cNvSpPr>
          <p:nvPr>
            <p:ph type="subTitle"/>
          </p:nvPr>
        </p:nvSpPr>
        <p:spPr>
          <a:xfrm>
            <a:off x="720000" y="1677960"/>
            <a:ext cx="5580000" cy="920520"/>
          </a:xfrm>
          <a:prstGeom prst="rect">
            <a:avLst/>
          </a:prstGeom>
          <a:noFill/>
          <a:ln w="0">
            <a:noFill/>
          </a:ln>
        </p:spPr>
        <p:txBody>
          <a:bodyPr lIns="0" rIns="0" tIns="0" bIns="0" anchor="t">
            <a:spAutoFit/>
          </a:bodyPr>
          <a:p>
            <a:pPr indent="0">
              <a:buNone/>
            </a:pPr>
            <a:r>
              <a:rPr b="0" lang="en-CA" sz="1600" strike="noStrike" u="sng">
                <a:solidFill>
                  <a:srgbClr val="815070"/>
                </a:solidFill>
                <a:effectLst/>
                <a:uFillTx/>
                <a:latin typeface="Franklin Gothic Medium"/>
                <a:ea typeface="Arial"/>
              </a:rPr>
              <a:t>https://www.ontario.ca/page/replace-cancel-or-change-information-your-health-card#section-3</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rPr>
              <a:t>https://tg-id.ca/on/health-cards</a:t>
            </a:r>
            <a:endParaRPr b="0" lang="en-CA" sz="1600" strike="noStrike" u="none">
              <a:solidFill>
                <a:srgbClr val="ffffff"/>
              </a:solidFill>
              <a:effectLst/>
              <a:uFillTx/>
              <a:latin typeface="Arial"/>
            </a:endParaRPr>
          </a:p>
        </p:txBody>
      </p:sp>
      <p:sp>
        <p:nvSpPr>
          <p:cNvPr id="123" name=""/>
          <p:cNvSpPr txBox="1"/>
          <p:nvPr/>
        </p:nvSpPr>
        <p:spPr>
          <a:xfrm>
            <a:off x="720000" y="2541960"/>
            <a:ext cx="5400000" cy="228204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To change your name on your health card, you must visit a ServiceOntario and bring a completed </a:t>
            </a:r>
            <a:r>
              <a:rPr b="1" i="1" lang="en-CA" sz="1500" strike="noStrike" u="none">
                <a:solidFill>
                  <a:srgbClr val="000000"/>
                </a:solidFill>
                <a:effectLst/>
                <a:uFillTx/>
                <a:latin typeface="Franklin Gothic Medium"/>
                <a:ea typeface="Arial"/>
              </a:rPr>
              <a:t>Change of Information form (0280-82)</a:t>
            </a:r>
            <a:r>
              <a:rPr b="0" lang="en-CA" sz="1500" strike="noStrike" u="none">
                <a:solidFill>
                  <a:srgbClr val="000000"/>
                </a:solidFill>
                <a:effectLst/>
                <a:uFillTx/>
                <a:latin typeface="Franklin Gothic Medium"/>
                <a:ea typeface="Arial"/>
              </a:rPr>
              <a:t> as well as an original copy of </a:t>
            </a:r>
            <a:r>
              <a:rPr b="1" i="1" lang="en-CA" sz="1500" strike="noStrike" u="none">
                <a:solidFill>
                  <a:srgbClr val="000000"/>
                </a:solidFill>
                <a:effectLst/>
                <a:uFillTx/>
                <a:latin typeface="Franklin Gothic Medium"/>
                <a:ea typeface="Arial"/>
              </a:rPr>
              <a:t>one of the following documents:</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pPr marL="216000" indent="-216000">
              <a:buClr>
                <a:srgbClr val="ffffff"/>
              </a:buClr>
              <a:buFont typeface="OpenSymbol"/>
              <a:buAutoNum type="arabicParenR"/>
            </a:pPr>
            <a:r>
              <a:rPr b="0" lang="en-CA" sz="1500" strike="noStrike" u="none">
                <a:solidFill>
                  <a:srgbClr val="000000"/>
                </a:solidFill>
                <a:effectLst/>
                <a:uFillTx/>
                <a:latin typeface="Franklin Gothic Medium"/>
                <a:ea typeface="Arial"/>
              </a:rPr>
              <a:t>Canadian birth certificate</a:t>
            </a:r>
            <a:endParaRPr b="0" lang="en-CA" sz="1500" strike="noStrike" u="none">
              <a:solidFill>
                <a:srgbClr val="ffffff"/>
              </a:solidFill>
              <a:effectLst/>
              <a:uFillTx/>
              <a:latin typeface="Arial"/>
            </a:endParaRPr>
          </a:p>
          <a:p>
            <a:pPr marL="216000" indent="-216000">
              <a:buClr>
                <a:srgbClr val="ffffff"/>
              </a:buClr>
              <a:buFont typeface="OpenSymbol"/>
              <a:buAutoNum type="arabicParenR"/>
            </a:pPr>
            <a:r>
              <a:rPr b="0" lang="en-CA" sz="1500" strike="noStrike" u="none">
                <a:solidFill>
                  <a:srgbClr val="000000"/>
                </a:solidFill>
                <a:effectLst/>
                <a:uFillTx/>
                <a:latin typeface="Franklin Gothic Medium"/>
                <a:ea typeface="Arial"/>
              </a:rPr>
              <a:t>Canadian change of name certificate</a:t>
            </a:r>
            <a:endParaRPr b="0" lang="en-CA" sz="1500" strike="noStrike" u="none">
              <a:solidFill>
                <a:srgbClr val="ffffff"/>
              </a:solidFill>
              <a:effectLst/>
              <a:uFillTx/>
              <a:latin typeface="Arial"/>
            </a:endParaRPr>
          </a:p>
          <a:p>
            <a:pPr marL="216000" indent="-216000">
              <a:buClr>
                <a:srgbClr val="ffffff"/>
              </a:buClr>
              <a:buFont typeface="OpenSymbol"/>
              <a:buAutoNum type="arabicParenR"/>
            </a:pPr>
            <a:r>
              <a:rPr b="0" lang="en-CA" sz="1500" strike="noStrike" u="none">
                <a:solidFill>
                  <a:srgbClr val="000000"/>
                </a:solidFill>
                <a:effectLst/>
                <a:uFillTx/>
                <a:latin typeface="Franklin Gothic Medium"/>
                <a:ea typeface="Arial"/>
              </a:rPr>
              <a:t>citizenship/immigration status document in the name</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1" i="1" lang="en-CA" sz="1500" strike="noStrike" u="none">
                <a:solidFill>
                  <a:srgbClr val="000000"/>
                </a:solidFill>
                <a:effectLst/>
                <a:uFillTx/>
                <a:latin typeface="Franklin Gothic Medium"/>
                <a:ea typeface="Arial"/>
              </a:rPr>
              <a:t>Sex designation is no longer listed on health cards.</a:t>
            </a:r>
            <a:endParaRPr b="0" lang="en-CA" sz="1500" strike="noStrike" u="none">
              <a:solidFill>
                <a:srgbClr val="ffffff"/>
              </a:solidFill>
              <a:effectLst/>
              <a:uFillTx/>
              <a:latin typeface="Arial"/>
            </a:endParaRPr>
          </a:p>
        </p:txBody>
      </p:sp>
      <p:pic>
        <p:nvPicPr>
          <p:cNvPr id="124" name="Google Shape;330;p25" descr=""/>
          <p:cNvPicPr/>
          <p:nvPr/>
        </p:nvPicPr>
        <p:blipFill>
          <a:blip r:embed="rId2">
            <a:alphaModFix amt="90000"/>
          </a:blip>
          <a:stretch/>
        </p:blipFill>
        <p:spPr>
          <a:xfrm>
            <a:off x="6300000" y="3046680"/>
            <a:ext cx="3096000" cy="1745280"/>
          </a:xfrm>
          <a:prstGeom prst="rect">
            <a:avLst/>
          </a:prstGeom>
          <a:noFill/>
          <a:ln w="0">
            <a:noFill/>
          </a:ln>
        </p:spPr>
      </p:pic>
      <p:pic>
        <p:nvPicPr>
          <p:cNvPr id="125" name="Google Shape;331;p25" descr=""/>
          <p:cNvPicPr/>
          <p:nvPr/>
        </p:nvPicPr>
        <p:blipFill>
          <a:blip r:embed="rId3">
            <a:alphaModFix amt="90000"/>
          </a:blip>
          <a:stretch/>
        </p:blipFill>
        <p:spPr>
          <a:xfrm>
            <a:off x="6480000" y="972000"/>
            <a:ext cx="2930760" cy="1883880"/>
          </a:xfrm>
          <a:prstGeom prst="rect">
            <a:avLst/>
          </a:prstGeom>
          <a:noFill/>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6"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27"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Canadian passports</a:t>
            </a:r>
            <a:endParaRPr b="0" lang="en-CA" sz="4200" strike="noStrike" u="none">
              <a:solidFill>
                <a:srgbClr val="ffffff"/>
              </a:solidFill>
              <a:effectLst/>
              <a:uFillTx/>
              <a:latin typeface="Arial"/>
            </a:endParaRPr>
          </a:p>
        </p:txBody>
      </p:sp>
      <p:sp>
        <p:nvSpPr>
          <p:cNvPr id="128" name="PlaceHolder 2"/>
          <p:cNvSpPr>
            <a:spLocks noGrp="1"/>
          </p:cNvSpPr>
          <p:nvPr>
            <p:ph type="subTitle"/>
          </p:nvPr>
        </p:nvSpPr>
        <p:spPr>
          <a:xfrm>
            <a:off x="720000" y="1737360"/>
            <a:ext cx="8640000" cy="1430640"/>
          </a:xfrm>
          <a:prstGeom prst="rect">
            <a:avLst/>
          </a:prstGeom>
          <a:noFill/>
          <a:ln w="0">
            <a:noFill/>
          </a:ln>
        </p:spPr>
        <p:txBody>
          <a:bodyPr lIns="0" rIns="0" tIns="0" bIns="0" anchor="t">
            <a:spAutoFit/>
          </a:bodyPr>
          <a:p>
            <a:pPr indent="0">
              <a:buNone/>
            </a:pPr>
            <a:r>
              <a:rPr b="0" lang="en-CA" sz="1600" strike="noStrike" u="sng">
                <a:solidFill>
                  <a:srgbClr val="815070"/>
                </a:solidFill>
                <a:effectLst/>
                <a:uFillTx/>
                <a:latin typeface="Franklin Gothic Medium"/>
                <a:ea typeface="Arial"/>
              </a:rPr>
              <a:t>https://www.canada.ca/en/immigration-refugees-citizenship/services/canadian-passports/new-adult-passport/required-documents-photos</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rPr>
              <a:t>https://www.canada.ca/en/immigration-refugees-citizenship/services/canadian-passports/change-sex</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rPr>
              <a:t>https://travel.gc.ca/travelling/health-safety/lgbt-travel</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rPr>
              <a:t>https://tg-id.ca/on/birth-certificates</a:t>
            </a:r>
            <a:endParaRPr b="0" lang="en-CA" sz="1600" strike="noStrike" u="none">
              <a:solidFill>
                <a:srgbClr val="ffffff"/>
              </a:solidFill>
              <a:effectLst/>
              <a:uFillTx/>
              <a:latin typeface="Arial"/>
            </a:endParaRPr>
          </a:p>
        </p:txBody>
      </p:sp>
      <p:sp>
        <p:nvSpPr>
          <p:cNvPr id="129" name=""/>
          <p:cNvSpPr txBox="1"/>
          <p:nvPr/>
        </p:nvSpPr>
        <p:spPr>
          <a:xfrm>
            <a:off x="720000" y="3384000"/>
            <a:ext cx="8100000" cy="2380320"/>
          </a:xfrm>
          <a:prstGeom prst="rect">
            <a:avLst/>
          </a:prstGeom>
          <a:noFill/>
          <a:ln w="0">
            <a:noFill/>
          </a:ln>
        </p:spPr>
        <p:txBody>
          <a:bodyPr lIns="0" rIns="0" tIns="0" bIns="0" anchor="t">
            <a:spAutoFit/>
          </a:bodyPr>
          <a:p>
            <a:r>
              <a:rPr b="0" lang="en-CA" sz="1700" strike="noStrike" u="none">
                <a:solidFill>
                  <a:srgbClr val="000000"/>
                </a:solidFill>
                <a:effectLst/>
                <a:uFillTx/>
                <a:latin typeface="Franklin Gothic Medium"/>
                <a:ea typeface="Arial"/>
              </a:rPr>
              <a:t>There are </a:t>
            </a:r>
            <a:r>
              <a:rPr b="1" i="1" lang="en-CA" sz="1700" strike="noStrike" u="none">
                <a:solidFill>
                  <a:srgbClr val="000000"/>
                </a:solidFill>
                <a:effectLst/>
                <a:uFillTx/>
                <a:latin typeface="Franklin Gothic Medium"/>
                <a:ea typeface="Arial"/>
              </a:rPr>
              <a:t>3 options for gender/sex identification</a:t>
            </a:r>
            <a:r>
              <a:rPr b="0" lang="en-CA" sz="1700" strike="noStrike" u="none">
                <a:solidFill>
                  <a:srgbClr val="000000"/>
                </a:solidFill>
                <a:effectLst/>
                <a:uFillTx/>
                <a:latin typeface="Franklin Gothic Medium"/>
                <a:ea typeface="Arial"/>
              </a:rPr>
              <a:t> on Canadian passports: </a:t>
            </a:r>
            <a:r>
              <a:rPr b="1" i="1" lang="en-CA" sz="1700" strike="noStrike" u="none">
                <a:solidFill>
                  <a:srgbClr val="000000"/>
                </a:solidFill>
                <a:effectLst/>
                <a:uFillTx/>
                <a:latin typeface="Franklin Gothic Medium"/>
                <a:ea typeface="Arial"/>
              </a:rPr>
              <a:t>F (female), M (male), or X (another gender)</a:t>
            </a:r>
            <a:r>
              <a:rPr b="0" lang="en-CA" sz="1700" strike="noStrike" u="none">
                <a:solidFill>
                  <a:srgbClr val="000000"/>
                </a:solidFill>
                <a:effectLst/>
                <a:uFillTx/>
                <a:latin typeface="Franklin Gothic Medium"/>
                <a:ea typeface="Arial"/>
              </a:rPr>
              <a:t>.</a:t>
            </a:r>
            <a:endParaRPr b="0" lang="en-CA" sz="1700" strike="noStrike" u="none">
              <a:solidFill>
                <a:srgbClr val="ffffff"/>
              </a:solidFill>
              <a:effectLst/>
              <a:uFillTx/>
              <a:latin typeface="Arial"/>
            </a:endParaRPr>
          </a:p>
          <a:p>
            <a:endParaRPr b="0" lang="en-CA" sz="1700" strike="noStrike" u="none">
              <a:solidFill>
                <a:srgbClr val="ffffff"/>
              </a:solidFill>
              <a:effectLst/>
              <a:uFillTx/>
              <a:latin typeface="Arial"/>
            </a:endParaRPr>
          </a:p>
          <a:p>
            <a:r>
              <a:rPr b="0" lang="en-CA" sz="1700" strike="noStrike" u="none">
                <a:solidFill>
                  <a:srgbClr val="000000"/>
                </a:solidFill>
                <a:effectLst/>
                <a:uFillTx/>
                <a:latin typeface="Franklin Gothic Medium"/>
                <a:ea typeface="Arial"/>
              </a:rPr>
              <a:t>Depending on whether your supporting documents have the gender/sex identifier you want, </a:t>
            </a:r>
            <a:r>
              <a:rPr b="1" i="1" lang="en-CA" sz="1700" strike="noStrike" u="none">
                <a:solidFill>
                  <a:srgbClr val="000000"/>
                </a:solidFill>
                <a:effectLst/>
                <a:uFillTx/>
                <a:latin typeface="Franklin Gothic Medium"/>
                <a:ea typeface="Arial"/>
              </a:rPr>
              <a:t>the application process for your passport will vary.</a:t>
            </a:r>
            <a:endParaRPr b="0" lang="en-CA" sz="17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0"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3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Canadian passports</a:t>
            </a:r>
            <a:endParaRPr b="0" lang="en-CA" sz="4200" strike="noStrike" u="none">
              <a:solidFill>
                <a:srgbClr val="ffffff"/>
              </a:solidFill>
              <a:effectLst/>
              <a:uFillTx/>
              <a:latin typeface="Arial"/>
            </a:endParaRPr>
          </a:p>
        </p:txBody>
      </p:sp>
      <p:sp>
        <p:nvSpPr>
          <p:cNvPr id="132" name=""/>
          <p:cNvSpPr txBox="1"/>
          <p:nvPr/>
        </p:nvSpPr>
        <p:spPr>
          <a:xfrm>
            <a:off x="720000" y="2227320"/>
            <a:ext cx="8640000" cy="2616480"/>
          </a:xfrm>
          <a:prstGeom prst="rect">
            <a:avLst/>
          </a:prstGeom>
          <a:noFill/>
          <a:ln w="0">
            <a:noFill/>
          </a:ln>
        </p:spPr>
        <p:txBody>
          <a:bodyPr lIns="0" rIns="0" tIns="0" bIns="0" anchor="t">
            <a:spAutoFit/>
          </a:bodyPr>
          <a:p>
            <a:r>
              <a:rPr b="1" i="1" lang="en-CA" sz="1480" strike="noStrike" u="none">
                <a:solidFill>
                  <a:srgbClr val="000000"/>
                </a:solidFill>
                <a:effectLst/>
                <a:uFillTx/>
                <a:latin typeface="Franklin Gothic Medium"/>
                <a:ea typeface="Arial"/>
              </a:rPr>
              <a:t>If your name or gender/sex identifier have already been changed</a:t>
            </a:r>
            <a:r>
              <a:rPr b="0" lang="en-CA" sz="1480" strike="noStrike" u="none">
                <a:solidFill>
                  <a:srgbClr val="000000"/>
                </a:solidFill>
                <a:effectLst/>
                <a:uFillTx/>
                <a:latin typeface="Franklin Gothic Medium"/>
                <a:ea typeface="Arial"/>
              </a:rPr>
              <a:t> on your proof of citizenship, </a:t>
            </a:r>
            <a:r>
              <a:rPr b="1" i="1" lang="en-CA" sz="1480" strike="noStrike" u="none">
                <a:solidFill>
                  <a:srgbClr val="000000"/>
                </a:solidFill>
                <a:effectLst/>
                <a:uFillTx/>
                <a:latin typeface="Franklin Gothic Medium"/>
                <a:ea typeface="Arial"/>
              </a:rPr>
              <a:t>you are not eligible for the Canadian passport renewa</a:t>
            </a:r>
            <a:r>
              <a:rPr b="0" lang="en-CA" sz="1480" strike="noStrike" u="none">
                <a:solidFill>
                  <a:srgbClr val="000000"/>
                </a:solidFill>
                <a:effectLst/>
                <a:uFillTx/>
                <a:latin typeface="Franklin Gothic Medium"/>
                <a:ea typeface="Arial"/>
              </a:rPr>
              <a:t>l process and will need to </a:t>
            </a:r>
            <a:r>
              <a:rPr b="1" i="1" lang="en-CA" sz="1480" strike="noStrike" u="none">
                <a:solidFill>
                  <a:srgbClr val="000000"/>
                </a:solidFill>
                <a:effectLst/>
                <a:uFillTx/>
                <a:latin typeface="Franklin Gothic Medium"/>
                <a:ea typeface="Arial"/>
              </a:rPr>
              <a:t>apply for a brand new passport</a:t>
            </a:r>
            <a:r>
              <a:rPr b="0" lang="en-CA" sz="1480" strike="noStrike" u="none">
                <a:solidFill>
                  <a:srgbClr val="000000"/>
                </a:solidFill>
                <a:effectLst/>
                <a:uFillTx/>
                <a:latin typeface="Franklin Gothic Medium"/>
                <a:ea typeface="Arial"/>
              </a:rPr>
              <a:t>.</a:t>
            </a:r>
            <a:endParaRPr b="0" lang="en-CA" sz="1480" strike="noStrike" u="none">
              <a:solidFill>
                <a:srgbClr val="ffffff"/>
              </a:solidFill>
              <a:effectLst/>
              <a:uFillTx/>
              <a:latin typeface="Arial"/>
            </a:endParaRPr>
          </a:p>
          <a:p>
            <a:endParaRPr b="0" lang="en-CA" sz="1480" strike="noStrike" u="none">
              <a:solidFill>
                <a:srgbClr val="ffffff"/>
              </a:solidFill>
              <a:effectLst/>
              <a:uFillTx/>
              <a:latin typeface="Arial"/>
            </a:endParaRPr>
          </a:p>
          <a:p>
            <a:r>
              <a:rPr b="0" lang="en-CA" sz="1480" strike="noStrike" u="none">
                <a:solidFill>
                  <a:srgbClr val="000000"/>
                </a:solidFill>
                <a:effectLst/>
                <a:uFillTx/>
                <a:latin typeface="Franklin Gothic Medium"/>
                <a:ea typeface="Arial"/>
              </a:rPr>
              <a:t>You can do so by filling out the </a:t>
            </a:r>
            <a:r>
              <a:rPr b="1" i="1" lang="en-CA" sz="1480" strike="noStrike" u="none">
                <a:solidFill>
                  <a:srgbClr val="000000"/>
                </a:solidFill>
                <a:effectLst/>
                <a:uFillTx/>
                <a:latin typeface="Franklin Gothic Medium"/>
                <a:ea typeface="Arial"/>
              </a:rPr>
              <a:t>Adult General Passport Application (pptc-153)</a:t>
            </a:r>
            <a:r>
              <a:rPr b="0" lang="en-CA" sz="1480" strike="noStrike" u="none">
                <a:solidFill>
                  <a:srgbClr val="000000"/>
                </a:solidFill>
                <a:effectLst/>
                <a:uFillTx/>
                <a:latin typeface="Franklin Gothic Medium"/>
                <a:ea typeface="Arial"/>
              </a:rPr>
              <a:t> and providing the required proof of citizenship. Learn more about passport applications at this link.</a:t>
            </a:r>
            <a:endParaRPr b="0" lang="en-CA" sz="1480" strike="noStrike" u="none">
              <a:solidFill>
                <a:srgbClr val="ffffff"/>
              </a:solidFill>
              <a:effectLst/>
              <a:uFillTx/>
              <a:latin typeface="Arial"/>
            </a:endParaRPr>
          </a:p>
          <a:p>
            <a:endParaRPr b="0" lang="en-CA" sz="1480" strike="noStrike" u="none">
              <a:solidFill>
                <a:srgbClr val="ffffff"/>
              </a:solidFill>
              <a:effectLst/>
              <a:uFillTx/>
              <a:latin typeface="Arial"/>
            </a:endParaRPr>
          </a:p>
          <a:p>
            <a:r>
              <a:rPr b="1" i="1" lang="en-CA" sz="1480" strike="noStrike" u="none">
                <a:solidFill>
                  <a:srgbClr val="000000"/>
                </a:solidFill>
                <a:effectLst/>
                <a:uFillTx/>
                <a:latin typeface="Franklin Gothic Medium"/>
                <a:ea typeface="Arial"/>
              </a:rPr>
              <a:t>You will not need to provide any additional documentation</a:t>
            </a:r>
            <a:r>
              <a:rPr b="0" lang="en-CA" sz="1480" strike="noStrike" u="none">
                <a:solidFill>
                  <a:srgbClr val="000000"/>
                </a:solidFill>
                <a:effectLst/>
                <a:uFillTx/>
                <a:latin typeface="Franklin Gothic Medium"/>
                <a:ea typeface="Arial"/>
              </a:rPr>
              <a:t> of your new gender/sex identifier if:</a:t>
            </a:r>
            <a:endParaRPr b="0" lang="en-CA" sz="1480" strike="noStrike" u="none">
              <a:solidFill>
                <a:srgbClr val="ffffff"/>
              </a:solidFill>
              <a:effectLst/>
              <a:uFillTx/>
              <a:latin typeface="Arial"/>
            </a:endParaRPr>
          </a:p>
          <a:p>
            <a:endParaRPr b="0" lang="en-CA" sz="1480" strike="noStrike" u="none">
              <a:solidFill>
                <a:srgbClr val="ffffff"/>
              </a:solidFill>
              <a:effectLst/>
              <a:uFillTx/>
              <a:latin typeface="Arial"/>
            </a:endParaRPr>
          </a:p>
          <a:p>
            <a:r>
              <a:rPr b="0" lang="en-CA" sz="1480" strike="noStrike" u="none">
                <a:solidFill>
                  <a:srgbClr val="000000"/>
                </a:solidFill>
                <a:effectLst/>
                <a:uFillTx/>
                <a:latin typeface="Franklin Gothic Medium"/>
                <a:ea typeface="Arial"/>
              </a:rPr>
              <a:t>- your proof of citizenship (such as a Canadian birth certificate or Canadian citizenship certificate), your proof of immigration status, or your previous passport has the gender/sex identifier that you want for your new passport</a:t>
            </a:r>
            <a:endParaRPr b="0" lang="en-CA" sz="1480" strike="noStrike" u="none">
              <a:solidFill>
                <a:srgbClr val="ffffff"/>
              </a:solidFill>
              <a:effectLst/>
              <a:uFillTx/>
              <a:latin typeface="Arial"/>
            </a:endParaRPr>
          </a:p>
          <a:p>
            <a:r>
              <a:rPr b="0" lang="en-CA" sz="1480" strike="noStrike" u="none">
                <a:solidFill>
                  <a:srgbClr val="000000"/>
                </a:solidFill>
                <a:effectLst/>
                <a:uFillTx/>
                <a:latin typeface="Franklin Gothic Medium"/>
                <a:ea typeface="Arial"/>
              </a:rPr>
              <a:t>- your previous passport has the X marker</a:t>
            </a:r>
            <a:endParaRPr b="0" lang="en-CA" sz="1480" strike="noStrike" u="none">
              <a:solidFill>
                <a:srgbClr val="ffffff"/>
              </a:solidFill>
              <a:effectLst/>
              <a:uFillTx/>
              <a:latin typeface="Arial"/>
            </a:endParaRPr>
          </a:p>
        </p:txBody>
      </p:sp>
      <p:sp>
        <p:nvSpPr>
          <p:cNvPr id="133" name="PlaceHolder 2"/>
          <p:cNvSpPr>
            <a:spLocks noGrp="1"/>
          </p:cNvSpPr>
          <p:nvPr>
            <p:ph type="title"/>
          </p:nvPr>
        </p:nvSpPr>
        <p:spPr>
          <a:xfrm>
            <a:off x="720000" y="1548000"/>
            <a:ext cx="6660000" cy="61884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Process with supporting documents</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35"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Canadian passports</a:t>
            </a:r>
            <a:endParaRPr b="0" lang="en-CA" sz="4200" strike="noStrike" u="none">
              <a:solidFill>
                <a:srgbClr val="ffffff"/>
              </a:solidFill>
              <a:effectLst/>
              <a:uFillTx/>
              <a:latin typeface="Arial"/>
            </a:endParaRPr>
          </a:p>
        </p:txBody>
      </p:sp>
      <p:sp>
        <p:nvSpPr>
          <p:cNvPr id="136" name=""/>
          <p:cNvSpPr txBox="1"/>
          <p:nvPr/>
        </p:nvSpPr>
        <p:spPr>
          <a:xfrm>
            <a:off x="720000" y="2191320"/>
            <a:ext cx="8640000" cy="832680"/>
          </a:xfrm>
          <a:prstGeom prst="rect">
            <a:avLst/>
          </a:prstGeom>
          <a:noFill/>
          <a:ln w="0">
            <a:noFill/>
          </a:ln>
        </p:spPr>
        <p:txBody>
          <a:bodyPr lIns="0" rIns="0" tIns="0" bIns="0" anchor="t">
            <a:spAutoFit/>
          </a:bodyPr>
          <a:p>
            <a:r>
              <a:rPr b="0" lang="en-CA" sz="1650" strike="noStrike" u="none">
                <a:solidFill>
                  <a:srgbClr val="000000"/>
                </a:solidFill>
                <a:effectLst/>
                <a:uFillTx/>
                <a:latin typeface="Franklin Gothic Medium"/>
                <a:ea typeface="Arial"/>
              </a:rPr>
              <a:t>If your gender/sex identifier has not been updated on your proof of citizenship, you will need to provide a completed</a:t>
            </a:r>
            <a:r>
              <a:rPr b="1" i="1" lang="en-CA" sz="1650" strike="noStrike" u="none">
                <a:solidFill>
                  <a:srgbClr val="000000"/>
                </a:solidFill>
                <a:effectLst/>
                <a:uFillTx/>
                <a:latin typeface="Franklin Gothic Medium"/>
                <a:ea typeface="Arial"/>
              </a:rPr>
              <a:t> Sex or Gender Identifier Update Request Form (pptc-643)</a:t>
            </a:r>
            <a:r>
              <a:rPr b="0" lang="en-CA" sz="1650" strike="noStrike" u="none">
                <a:solidFill>
                  <a:srgbClr val="000000"/>
                </a:solidFill>
                <a:effectLst/>
                <a:uFillTx/>
                <a:latin typeface="Franklin Gothic Medium"/>
                <a:ea typeface="Arial"/>
              </a:rPr>
              <a:t> along with your application.</a:t>
            </a:r>
            <a:endParaRPr b="0" lang="en-CA" sz="1650" strike="noStrike" u="none">
              <a:solidFill>
                <a:srgbClr val="ffffff"/>
              </a:solidFill>
              <a:effectLst/>
              <a:uFillTx/>
              <a:latin typeface="Arial"/>
            </a:endParaRPr>
          </a:p>
        </p:txBody>
      </p:sp>
      <p:sp>
        <p:nvSpPr>
          <p:cNvPr id="137" name="PlaceHolder 2"/>
          <p:cNvSpPr>
            <a:spLocks noGrp="1"/>
          </p:cNvSpPr>
          <p:nvPr>
            <p:ph type="title"/>
          </p:nvPr>
        </p:nvSpPr>
        <p:spPr>
          <a:xfrm>
            <a:off x="720000" y="1512000"/>
            <a:ext cx="7740000" cy="6994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Process without supporting documents</a:t>
            </a:r>
            <a:endParaRPr b="0" lang="en-CA" sz="3200" strike="noStrike" u="none">
              <a:solidFill>
                <a:srgbClr val="ffffff"/>
              </a:solidFill>
              <a:effectLst/>
              <a:uFillTx/>
              <a:latin typeface="Arial"/>
            </a:endParaRPr>
          </a:p>
        </p:txBody>
      </p:sp>
      <p:sp>
        <p:nvSpPr>
          <p:cNvPr id="138" name="PlaceHolder 3"/>
          <p:cNvSpPr>
            <a:spLocks noGrp="1"/>
          </p:cNvSpPr>
          <p:nvPr>
            <p:ph type="title"/>
          </p:nvPr>
        </p:nvSpPr>
        <p:spPr>
          <a:xfrm>
            <a:off x="720000" y="2952000"/>
            <a:ext cx="7740000" cy="6994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Important considerations</a:t>
            </a:r>
            <a:endParaRPr b="0" lang="en-CA" sz="3200" strike="noStrike" u="none">
              <a:solidFill>
                <a:srgbClr val="ffffff"/>
              </a:solidFill>
              <a:effectLst/>
              <a:uFillTx/>
              <a:latin typeface="Arial"/>
            </a:endParaRPr>
          </a:p>
        </p:txBody>
      </p:sp>
      <p:sp>
        <p:nvSpPr>
          <p:cNvPr id="139" name=""/>
          <p:cNvSpPr txBox="1"/>
          <p:nvPr/>
        </p:nvSpPr>
        <p:spPr>
          <a:xfrm>
            <a:off x="720000" y="3667320"/>
            <a:ext cx="8640000" cy="950760"/>
          </a:xfrm>
          <a:prstGeom prst="rect">
            <a:avLst/>
          </a:prstGeom>
          <a:noFill/>
          <a:ln w="0">
            <a:noFill/>
          </a:ln>
        </p:spPr>
        <p:txBody>
          <a:bodyPr lIns="0" rIns="0" tIns="0" bIns="0" anchor="t">
            <a:spAutoFit/>
          </a:bodyPr>
          <a:p>
            <a:r>
              <a:rPr b="0" lang="en-CA" sz="1650" strike="noStrike" u="none">
                <a:solidFill>
                  <a:srgbClr val="000000"/>
                </a:solidFill>
                <a:effectLst/>
                <a:uFillTx/>
                <a:latin typeface="Franklin Gothic Medium"/>
                <a:ea typeface="Arial"/>
              </a:rPr>
              <a:t>Unfortunately, the Government of Canada states they cannot guarantee that other countries you visit or travel through will accept the sex or gender identifier on your Canadian passport, especially in regards to the X marker, and you may still be asked to provide your sex as either male or female when travelling.</a:t>
            </a:r>
            <a:endParaRPr b="0" lang="en-CA" sz="165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0"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4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Permanent Residency cards</a:t>
            </a:r>
            <a:endParaRPr b="0" lang="en-CA" sz="4200" strike="noStrike" u="none">
              <a:solidFill>
                <a:srgbClr val="ffffff"/>
              </a:solidFill>
              <a:effectLst/>
              <a:uFillTx/>
              <a:latin typeface="Arial"/>
            </a:endParaRPr>
          </a:p>
        </p:txBody>
      </p:sp>
      <p:sp>
        <p:nvSpPr>
          <p:cNvPr id="142" name=""/>
          <p:cNvSpPr txBox="1"/>
          <p:nvPr/>
        </p:nvSpPr>
        <p:spPr>
          <a:xfrm>
            <a:off x="720000" y="1723320"/>
            <a:ext cx="8640000" cy="2757960"/>
          </a:xfrm>
          <a:prstGeom prst="rect">
            <a:avLst/>
          </a:prstGeom>
          <a:noFill/>
          <a:ln w="0">
            <a:noFill/>
          </a:ln>
        </p:spPr>
        <p:txBody>
          <a:bodyPr lIns="0" rIns="0" tIns="0" bIns="0" anchor="t">
            <a:spAutoFit/>
          </a:bodyPr>
          <a:p>
            <a:r>
              <a:rPr b="0" lang="en-CA" sz="1700" strike="noStrike" u="none">
                <a:solidFill>
                  <a:srgbClr val="000000"/>
                </a:solidFill>
                <a:effectLst/>
                <a:uFillTx/>
                <a:latin typeface="Franklin Gothic Medium"/>
                <a:ea typeface="Arial"/>
              </a:rPr>
              <a:t>If you need to update the name on your permanent resident card, you are not eligible for a reissued card, and must apply for a new card. You can do so by filling out the PR Card Application (IMM 5445).</a:t>
            </a:r>
            <a:endParaRPr b="0" lang="en-CA" sz="1700" strike="noStrike" u="none">
              <a:solidFill>
                <a:srgbClr val="ffffff"/>
              </a:solidFill>
              <a:effectLst/>
              <a:uFillTx/>
              <a:latin typeface="Arial"/>
            </a:endParaRPr>
          </a:p>
          <a:p>
            <a:r>
              <a:rPr b="0" lang="en-CA" sz="1700" strike="noStrike" u="none">
                <a:solidFill>
                  <a:srgbClr val="000000"/>
                </a:solidFill>
                <a:effectLst/>
                <a:uFillTx/>
                <a:latin typeface="Franklin Gothic Medium"/>
                <a:ea typeface="Arial"/>
              </a:rPr>
              <a:t>In addition to the identity documents requested in Step 1 of the online PR Card Application, you will need to provide a copy of your Record of Landing (IMM 1000) or Confirmation of Permanent Residence (IMM 5292 or IMM 5688), as well as a legal document proving your name change (such as the Ontario Change of Name certificate).</a:t>
            </a:r>
            <a:endParaRPr b="0" lang="en-CA" sz="1700" strike="noStrike" u="none">
              <a:solidFill>
                <a:srgbClr val="ffffff"/>
              </a:solidFill>
              <a:effectLst/>
              <a:uFillTx/>
              <a:latin typeface="Arial"/>
            </a:endParaRPr>
          </a:p>
          <a:p>
            <a:r>
              <a:rPr b="0" lang="en-CA" sz="1700" strike="noStrike" u="none">
                <a:solidFill>
                  <a:srgbClr val="000000"/>
                </a:solidFill>
                <a:effectLst/>
                <a:uFillTx/>
                <a:latin typeface="Franklin Gothic Medium"/>
                <a:ea typeface="Arial"/>
              </a:rPr>
              <a:t>If your name change document was not issued by a province within Canada, then you will also need to provide a provincial I.D. in the name requested (including a driver's license/photo card or a health card).</a:t>
            </a:r>
            <a:endParaRPr b="0" lang="en-CA" sz="17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3"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44"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Social Insurance Registry</a:t>
            </a:r>
            <a:endParaRPr b="0" lang="en-CA" sz="4200" strike="noStrike" u="none">
              <a:solidFill>
                <a:srgbClr val="ffffff"/>
              </a:solidFill>
              <a:effectLst/>
              <a:uFillTx/>
              <a:latin typeface="Arial"/>
            </a:endParaRPr>
          </a:p>
        </p:txBody>
      </p:sp>
      <p:sp>
        <p:nvSpPr>
          <p:cNvPr id="145" name="PlaceHolder 2"/>
          <p:cNvSpPr>
            <a:spLocks noGrp="1"/>
          </p:cNvSpPr>
          <p:nvPr>
            <p:ph type="subTitle"/>
          </p:nvPr>
        </p:nvSpPr>
        <p:spPr>
          <a:xfrm>
            <a:off x="720000" y="1641960"/>
            <a:ext cx="8460000" cy="518040"/>
          </a:xfrm>
          <a:prstGeom prst="rect">
            <a:avLst/>
          </a:prstGeom>
          <a:noFill/>
          <a:ln w="0">
            <a:noFill/>
          </a:ln>
        </p:spPr>
        <p:txBody>
          <a:bodyPr lIns="0" rIns="0" tIns="0" bIns="0" anchor="t">
            <a:spAutoFit/>
          </a:bodyPr>
          <a:p>
            <a:pPr indent="0">
              <a:buNone/>
            </a:pPr>
            <a:r>
              <a:rPr b="0" lang="en-CA" sz="1500" strike="noStrike" u="sng">
                <a:solidFill>
                  <a:srgbClr val="815070"/>
                </a:solidFill>
                <a:effectLst/>
                <a:uFillTx/>
                <a:latin typeface="Franklin Gothic Medium"/>
                <a:ea typeface="Arial"/>
              </a:rPr>
              <a:t>https://www.canada.ca/en/employment-social-development/services/sin/receiving-updating</a:t>
            </a:r>
            <a:endParaRPr b="0" lang="en-CA" sz="1500" strike="noStrike" u="none">
              <a:solidFill>
                <a:srgbClr val="ffffff"/>
              </a:solidFill>
              <a:effectLst/>
              <a:uFillTx/>
              <a:latin typeface="Arial"/>
            </a:endParaRPr>
          </a:p>
          <a:p>
            <a:pPr indent="0">
              <a:buNone/>
            </a:pPr>
            <a:r>
              <a:rPr b="0" lang="en-CA" sz="1500" strike="noStrike" u="sng">
                <a:solidFill>
                  <a:srgbClr val="815070"/>
                </a:solidFill>
                <a:effectLst/>
                <a:uFillTx/>
                <a:latin typeface="Franklin Gothic Medium"/>
                <a:ea typeface="Arial"/>
              </a:rPr>
              <a:t>https://tg-id.ca/social-insurance-registry</a:t>
            </a:r>
            <a:endParaRPr b="0" lang="en-CA" sz="1500" strike="noStrike" u="none">
              <a:solidFill>
                <a:srgbClr val="ffffff"/>
              </a:solidFill>
              <a:effectLst/>
              <a:uFillTx/>
              <a:latin typeface="Arial"/>
            </a:endParaRPr>
          </a:p>
        </p:txBody>
      </p:sp>
      <p:sp>
        <p:nvSpPr>
          <p:cNvPr id="146" name=""/>
          <p:cNvSpPr txBox="1"/>
          <p:nvPr/>
        </p:nvSpPr>
        <p:spPr>
          <a:xfrm>
            <a:off x="720000" y="2325960"/>
            <a:ext cx="8460000" cy="229536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By law, </a:t>
            </a:r>
            <a:r>
              <a:rPr b="1" i="1" lang="en-CA" sz="1500" strike="noStrike" u="none">
                <a:solidFill>
                  <a:srgbClr val="000000"/>
                </a:solidFill>
                <a:effectLst/>
                <a:uFillTx/>
                <a:latin typeface="Franklin Gothic Medium"/>
                <a:ea typeface="Arial"/>
              </a:rPr>
              <a:t>you must update your SIN record when you change your name.</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To do this you will need to </a:t>
            </a:r>
            <a:r>
              <a:rPr b="1" i="1" lang="en-CA" sz="1500" strike="noStrike" u="none">
                <a:solidFill>
                  <a:srgbClr val="000000"/>
                </a:solidFill>
                <a:effectLst/>
                <a:uFillTx/>
                <a:latin typeface="Franklin Gothic Medium"/>
                <a:ea typeface="Arial"/>
              </a:rPr>
              <a:t>submit an application either online, by mail, or in person.</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There are several documents required for this process, which may vary greatly depending on your citizenship/residency. I recommend visiting the online portal for the requirement and submission guidelines: https://www.canada.ca/en/employment-social-development/services/sin/apply.html</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If you are updating your sex designation, </a:t>
            </a:r>
            <a:r>
              <a:rPr b="1" i="1" lang="en-CA" sz="1500" strike="noStrike" u="none">
                <a:solidFill>
                  <a:srgbClr val="000000"/>
                </a:solidFill>
                <a:effectLst/>
                <a:uFillTx/>
                <a:latin typeface="Franklin Gothic Medium"/>
                <a:ea typeface="Arial"/>
              </a:rPr>
              <a:t>you may now choose an X marker or choose to not declare your gender.</a:t>
            </a:r>
            <a:r>
              <a:rPr b="0" lang="en-CA" sz="1500" strike="noStrike" u="none">
                <a:solidFill>
                  <a:srgbClr val="000000"/>
                </a:solidFill>
                <a:effectLst/>
                <a:uFillTx/>
                <a:latin typeface="Franklin Gothic Medium"/>
                <a:ea typeface="Arial"/>
              </a:rPr>
              <a:t> Service Canada will add a note to your record with your choice. However, please note that </a:t>
            </a:r>
            <a:r>
              <a:rPr b="1" i="1" lang="en-CA" sz="1500" strike="noStrike" u="none">
                <a:solidFill>
                  <a:srgbClr val="000000"/>
                </a:solidFill>
                <a:effectLst/>
                <a:uFillTx/>
                <a:latin typeface="Franklin Gothic Medium"/>
                <a:ea typeface="Arial"/>
              </a:rPr>
              <a:t>they have stated for the last 4+ years that until their computer systems are upgraded to register this information, "male" or "female" will still appear on your SIN record.</a:t>
            </a:r>
            <a:endParaRPr b="0" lang="en-CA" sz="15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7"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48"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Canada Revenue Agency</a:t>
            </a:r>
            <a:endParaRPr b="0" lang="en-CA" sz="4200" strike="noStrike" u="none">
              <a:solidFill>
                <a:srgbClr val="ffffff"/>
              </a:solidFill>
              <a:effectLst/>
              <a:uFillTx/>
              <a:latin typeface="Arial"/>
            </a:endParaRPr>
          </a:p>
        </p:txBody>
      </p:sp>
      <p:sp>
        <p:nvSpPr>
          <p:cNvPr id="149" name="PlaceHolder 2"/>
          <p:cNvSpPr>
            <a:spLocks noGrp="1"/>
          </p:cNvSpPr>
          <p:nvPr>
            <p:ph type="subTitle"/>
          </p:nvPr>
        </p:nvSpPr>
        <p:spPr>
          <a:xfrm>
            <a:off x="720000" y="1641960"/>
            <a:ext cx="8460000" cy="649440"/>
          </a:xfrm>
          <a:prstGeom prst="rect">
            <a:avLst/>
          </a:prstGeom>
          <a:noFill/>
          <a:ln w="0">
            <a:noFill/>
          </a:ln>
        </p:spPr>
        <p:txBody>
          <a:bodyPr lIns="0" rIns="0" tIns="0" bIns="0" anchor="t">
            <a:spAutoFit/>
          </a:bodyPr>
          <a:p>
            <a:pPr indent="0">
              <a:buNone/>
            </a:pPr>
            <a:r>
              <a:rPr b="0" lang="en-CA" sz="1500" strike="noStrike" u="sng">
                <a:solidFill>
                  <a:srgbClr val="815070"/>
                </a:solidFill>
                <a:effectLst/>
                <a:uFillTx/>
                <a:latin typeface="Franklin Gothic Medium"/>
                <a:ea typeface="Arial"/>
              </a:rPr>
              <a:t>https://www.canada.ca/en/revenue-agency/services/tax/individuals/topics/about-your-tax-return/should-you-tell-cra-about-your-change-name</a:t>
            </a:r>
            <a:endParaRPr b="0" lang="en-CA" sz="1500" strike="noStrike" u="none">
              <a:solidFill>
                <a:srgbClr val="ffffff"/>
              </a:solidFill>
              <a:effectLst/>
              <a:uFillTx/>
              <a:latin typeface="Arial"/>
            </a:endParaRPr>
          </a:p>
          <a:p>
            <a:pPr indent="0">
              <a:buNone/>
            </a:pPr>
            <a:r>
              <a:rPr b="0" lang="en-CA" sz="1500" strike="noStrike" u="sng">
                <a:solidFill>
                  <a:srgbClr val="815070"/>
                </a:solidFill>
                <a:effectLst/>
                <a:uFillTx/>
                <a:latin typeface="Franklin Gothic Medium"/>
                <a:ea typeface="Arial"/>
              </a:rPr>
              <a:t>https://tg-id.ca/canada-revenue-agency</a:t>
            </a:r>
            <a:endParaRPr b="0" lang="en-CA" sz="1500" strike="noStrike" u="none">
              <a:solidFill>
                <a:srgbClr val="ffffff"/>
              </a:solidFill>
              <a:effectLst/>
              <a:uFillTx/>
              <a:latin typeface="Arial"/>
            </a:endParaRPr>
          </a:p>
        </p:txBody>
      </p:sp>
      <p:sp>
        <p:nvSpPr>
          <p:cNvPr id="150" name=""/>
          <p:cNvSpPr txBox="1"/>
          <p:nvPr/>
        </p:nvSpPr>
        <p:spPr>
          <a:xfrm>
            <a:off x="720000" y="2505960"/>
            <a:ext cx="8460000" cy="2282040"/>
          </a:xfrm>
          <a:prstGeom prst="rect">
            <a:avLst/>
          </a:prstGeom>
          <a:noFill/>
          <a:ln w="0">
            <a:noFill/>
          </a:ln>
        </p:spPr>
        <p:txBody>
          <a:bodyPr lIns="0" rIns="0" tIns="0" bIns="0" anchor="t">
            <a:spAutoFit/>
          </a:bodyPr>
          <a:p>
            <a:r>
              <a:rPr b="0" lang="en-CA" sz="1600" strike="noStrike" u="none">
                <a:solidFill>
                  <a:srgbClr val="000000"/>
                </a:solidFill>
                <a:effectLst/>
                <a:uFillTx/>
                <a:latin typeface="Franklin Gothic Medium"/>
                <a:ea typeface="Arial"/>
              </a:rPr>
              <a:t>You are currently able to update your information by phone, mail, or fax.</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You will need to provide the CRA with a letter containing the following:</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000000"/>
                </a:solidFill>
                <a:effectLst/>
                <a:uFillTx/>
                <a:latin typeface="Franklin Gothic Medium"/>
                <a:ea typeface="Arial"/>
              </a:rPr>
              <a:t>an original or certified true copy of one of the following documents:</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000000"/>
                </a:solidFill>
                <a:effectLst/>
                <a:uFillTx/>
                <a:latin typeface="Franklin Gothic Medium"/>
                <a:ea typeface="Arial"/>
              </a:rPr>
              <a:t>- </a:t>
            </a:r>
            <a:r>
              <a:rPr b="0" lang="en-CA" sz="1600" strike="noStrike" u="none">
                <a:solidFill>
                  <a:srgbClr val="000000"/>
                </a:solidFill>
                <a:effectLst/>
                <a:uFillTx/>
                <a:latin typeface="Franklin Gothic Medium"/>
                <a:ea typeface="Arial"/>
              </a:rPr>
              <a:t>	</a:t>
            </a:r>
            <a:r>
              <a:rPr b="0" lang="en-CA" sz="1600" strike="noStrike" u="none">
                <a:solidFill>
                  <a:srgbClr val="000000"/>
                </a:solidFill>
                <a:effectLst/>
                <a:uFillTx/>
                <a:latin typeface="Franklin Gothic Medium"/>
                <a:ea typeface="Arial"/>
              </a:rPr>
              <a:t>a name change certificate from a provincial/territorial vital statistics department</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000000"/>
                </a:solidFill>
                <a:effectLst/>
                <a:uFillTx/>
                <a:latin typeface="Franklin Gothic Medium"/>
                <a:ea typeface="Arial"/>
              </a:rPr>
              <a:t>- </a:t>
            </a:r>
            <a:r>
              <a:rPr b="0" lang="en-CA" sz="1600" strike="noStrike" u="none">
                <a:solidFill>
                  <a:srgbClr val="000000"/>
                </a:solidFill>
                <a:effectLst/>
                <a:uFillTx/>
                <a:latin typeface="Franklin Gothic Medium"/>
                <a:ea typeface="Arial"/>
              </a:rPr>
              <a:t>	</a:t>
            </a:r>
            <a:r>
              <a:rPr b="0" lang="en-CA" sz="1600" strike="noStrike" u="none">
                <a:solidFill>
                  <a:srgbClr val="000000"/>
                </a:solidFill>
                <a:effectLst/>
                <a:uFillTx/>
                <a:latin typeface="Franklin Gothic Medium"/>
                <a:ea typeface="Arial"/>
              </a:rPr>
              <a:t>a court order issued under an act on change of name</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000000"/>
                </a:solidFill>
                <a:effectLst/>
                <a:uFillTx/>
                <a:latin typeface="Franklin Gothic Medium"/>
                <a:ea typeface="Arial"/>
              </a:rPr>
              <a:t>your old and new names</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000000"/>
                </a:solidFill>
                <a:effectLst/>
                <a:uFillTx/>
                <a:latin typeface="Franklin Gothic Medium"/>
                <a:ea typeface="Arial"/>
              </a:rPr>
              <a:t>your social insurance number</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000000"/>
                </a:solidFill>
                <a:effectLst/>
                <a:uFillTx/>
                <a:latin typeface="Franklin Gothic Medium"/>
                <a:ea typeface="Arial"/>
              </a:rPr>
              <a:t>your signature</a:t>
            </a:r>
            <a:endParaRPr b="0" lang="en-CA" sz="1600" strike="noStrike" u="none">
              <a:solidFill>
                <a:srgbClr val="ffffff"/>
              </a:solidFill>
              <a:effectLst/>
              <a:uFillTx/>
              <a:latin typeface="Arial"/>
            </a:endParaRPr>
          </a:p>
        </p:txBody>
      </p:sp>
      <p:sp>
        <p:nvSpPr>
          <p:cNvPr id="151" name=""/>
          <p:cNvSpPr/>
          <p:nvPr/>
        </p:nvSpPr>
        <p:spPr>
          <a:xfrm>
            <a:off x="5940000" y="3960000"/>
            <a:ext cx="3708000" cy="108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52" name=""/>
          <p:cNvSpPr txBox="1"/>
          <p:nvPr/>
        </p:nvSpPr>
        <p:spPr>
          <a:xfrm>
            <a:off x="5940000" y="4108680"/>
            <a:ext cx="3636000" cy="959760"/>
          </a:xfrm>
          <a:prstGeom prst="rect">
            <a:avLst/>
          </a:prstGeom>
          <a:noFill/>
          <a:ln w="0">
            <a:noFill/>
          </a:ln>
        </p:spPr>
        <p:txBody>
          <a:bodyPr lIns="90000" rIns="90000" tIns="45000" bIns="45000" anchor="t">
            <a:spAutoFit/>
          </a:bodyPr>
          <a:p>
            <a:pPr algn="r"/>
            <a:r>
              <a:rPr b="0" lang="en-CA" sz="1200" strike="noStrike" u="none">
                <a:solidFill>
                  <a:srgbClr val="ffffff"/>
                </a:solidFill>
                <a:effectLst/>
                <a:uFillTx/>
                <a:latin typeface="Franklin Gothic Medium"/>
                <a:ea typeface="Arial"/>
              </a:rPr>
              <a:t>For information on the different processes for submission via phone, or mail/fax, I recommend visiting the online portal (link above) for addresses and phone numbers relevant to your area</a:t>
            </a:r>
            <a:endParaRPr b="0" lang="en-CA" sz="1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3"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54"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Other important updates</a:t>
            </a:r>
            <a:endParaRPr b="0" lang="en-CA" sz="4200" strike="noStrike" u="none">
              <a:solidFill>
                <a:srgbClr val="ffffff"/>
              </a:solidFill>
              <a:effectLst/>
              <a:uFillTx/>
              <a:latin typeface="Arial"/>
            </a:endParaRPr>
          </a:p>
        </p:txBody>
      </p:sp>
      <p:sp>
        <p:nvSpPr>
          <p:cNvPr id="155" name=""/>
          <p:cNvSpPr txBox="1"/>
          <p:nvPr/>
        </p:nvSpPr>
        <p:spPr>
          <a:xfrm>
            <a:off x="720000" y="1677960"/>
            <a:ext cx="5760000" cy="2760840"/>
          </a:xfrm>
          <a:prstGeom prst="rect">
            <a:avLst/>
          </a:prstGeom>
          <a:noFill/>
          <a:ln w="0">
            <a:noFill/>
          </a:ln>
        </p:spPr>
        <p:txBody>
          <a:bodyPr lIns="0" rIns="0" tIns="0" bIns="0" anchor="t">
            <a:spAutoFit/>
          </a:bodyPr>
          <a:p>
            <a:r>
              <a:rPr b="0" lang="en-CA" sz="1600" strike="noStrike" u="none">
                <a:solidFill>
                  <a:srgbClr val="000000"/>
                </a:solidFill>
                <a:effectLst/>
                <a:uFillTx/>
                <a:latin typeface="Franklin Gothic Medium"/>
                <a:ea typeface="Arial"/>
              </a:rPr>
              <a:t>Once you have legally changed your name, </a:t>
            </a:r>
            <a:r>
              <a:rPr b="1" i="1" lang="en-CA" sz="1600" strike="noStrike" u="none">
                <a:solidFill>
                  <a:srgbClr val="000000"/>
                </a:solidFill>
                <a:effectLst/>
                <a:uFillTx/>
                <a:latin typeface="Franklin Gothic Medium"/>
                <a:ea typeface="Arial"/>
              </a:rPr>
              <a:t>remember to update:</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1" i="1" lang="en-CA" sz="1600" strike="noStrike" u="none">
                <a:solidFill>
                  <a:srgbClr val="000000"/>
                </a:solidFill>
                <a:effectLst/>
                <a:uFillTx/>
                <a:latin typeface="Franklin Gothic Medium"/>
                <a:ea typeface="Arial"/>
              </a:rPr>
              <a:t>- Elections Canada</a:t>
            </a:r>
            <a:endParaRPr b="0" lang="en-CA" sz="1600" strike="noStrike" u="none">
              <a:solidFill>
                <a:srgbClr val="ffffff"/>
              </a:solidFill>
              <a:effectLst/>
              <a:uFillTx/>
              <a:latin typeface="Arial"/>
            </a:endParaRPr>
          </a:p>
          <a:p>
            <a:r>
              <a:rPr b="1" i="1" lang="en-CA" sz="1600" strike="noStrike" u="none">
                <a:solidFill>
                  <a:srgbClr val="000000"/>
                </a:solidFill>
                <a:effectLst/>
                <a:uFillTx/>
                <a:latin typeface="Franklin Gothic Medium"/>
                <a:ea typeface="Arial"/>
              </a:rPr>
              <a:t>- your electricity provider</a:t>
            </a:r>
            <a:endParaRPr b="0" lang="en-CA" sz="1600" strike="noStrike" u="none">
              <a:solidFill>
                <a:srgbClr val="ffffff"/>
              </a:solidFill>
              <a:effectLst/>
              <a:uFillTx/>
              <a:latin typeface="Arial"/>
            </a:endParaRPr>
          </a:p>
          <a:p>
            <a:r>
              <a:rPr b="1" i="1" lang="en-CA" sz="1600" strike="noStrike" u="none">
                <a:solidFill>
                  <a:srgbClr val="000000"/>
                </a:solidFill>
                <a:effectLst/>
                <a:uFillTx/>
                <a:latin typeface="Franklin Gothic Medium"/>
                <a:ea typeface="Arial"/>
              </a:rPr>
              <a:t>- your phone provider</a:t>
            </a:r>
            <a:endParaRPr b="0" lang="en-CA" sz="1600" strike="noStrike" u="none">
              <a:solidFill>
                <a:srgbClr val="ffffff"/>
              </a:solidFill>
              <a:effectLst/>
              <a:uFillTx/>
              <a:latin typeface="Arial"/>
            </a:endParaRPr>
          </a:p>
          <a:p>
            <a:r>
              <a:rPr b="1" i="1" lang="en-CA" sz="1600" strike="noStrike" u="none">
                <a:solidFill>
                  <a:srgbClr val="000000"/>
                </a:solidFill>
                <a:effectLst/>
                <a:uFillTx/>
                <a:latin typeface="Franklin Gothic Medium"/>
                <a:ea typeface="Arial"/>
              </a:rPr>
              <a:t>- your internet provider</a:t>
            </a:r>
            <a:endParaRPr b="0" lang="en-CA" sz="1600" strike="noStrike" u="none">
              <a:solidFill>
                <a:srgbClr val="ffffff"/>
              </a:solidFill>
              <a:effectLst/>
              <a:uFillTx/>
              <a:latin typeface="Arial"/>
            </a:endParaRPr>
          </a:p>
          <a:p>
            <a:r>
              <a:rPr b="1" i="1" lang="en-CA" sz="1600" strike="noStrike" u="none">
                <a:solidFill>
                  <a:srgbClr val="000000"/>
                </a:solidFill>
                <a:effectLst/>
                <a:uFillTx/>
                <a:latin typeface="Franklin Gothic Medium"/>
                <a:ea typeface="Arial"/>
              </a:rPr>
              <a:t>- your bank</a:t>
            </a:r>
            <a:endParaRPr b="0" lang="en-CA" sz="1600" strike="noStrike" u="none">
              <a:solidFill>
                <a:srgbClr val="ffffff"/>
              </a:solidFill>
              <a:effectLst/>
              <a:uFillTx/>
              <a:latin typeface="Arial"/>
            </a:endParaRPr>
          </a:p>
          <a:p>
            <a:r>
              <a:rPr b="1" i="1" lang="en-CA" sz="1600" strike="noStrike" u="none">
                <a:solidFill>
                  <a:srgbClr val="000000"/>
                </a:solidFill>
                <a:effectLst/>
                <a:uFillTx/>
                <a:latin typeface="Franklin Gothic Medium"/>
                <a:ea typeface="Arial"/>
              </a:rPr>
              <a:t>- anyone else who may possess your personal information</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All these companies and registries will have different methods of updating your information, but </a:t>
            </a:r>
            <a:r>
              <a:rPr b="1" i="1" lang="en-CA" sz="1600" strike="noStrike" u="none">
                <a:solidFill>
                  <a:srgbClr val="000000"/>
                </a:solidFill>
                <a:effectLst/>
                <a:uFillTx/>
                <a:latin typeface="Franklin Gothic Medium"/>
                <a:ea typeface="Arial"/>
              </a:rPr>
              <a:t>generally require a valid Canadian Change of Name Certificate.</a:t>
            </a:r>
            <a:endParaRPr b="0" lang="en-CA" sz="1600" strike="noStrike" u="none">
              <a:solidFill>
                <a:srgbClr val="ffffff"/>
              </a:solidFill>
              <a:effectLst/>
              <a:uFillTx/>
              <a:latin typeface="Arial"/>
            </a:endParaRPr>
          </a:p>
        </p:txBody>
      </p:sp>
      <p:pic>
        <p:nvPicPr>
          <p:cNvPr id="156" name="Google Shape;148;p 1" descr="Pastel checklist and pencil"/>
          <p:cNvPicPr/>
          <p:nvPr/>
        </p:nvPicPr>
        <p:blipFill>
          <a:blip r:embed="rId2">
            <a:alphaModFix amt="90000"/>
          </a:blip>
          <a:srcRect l="24811" t="7580" r="26496" b="11239"/>
          <a:stretch/>
        </p:blipFill>
        <p:spPr>
          <a:xfrm>
            <a:off x="7020000" y="360000"/>
            <a:ext cx="2831400" cy="386244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7"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Our itinerary today</a:t>
            </a:r>
            <a:endParaRPr b="0" lang="en-CA" sz="4200" strike="noStrike" u="none">
              <a:solidFill>
                <a:srgbClr val="ffffff"/>
              </a:solidFill>
              <a:effectLst/>
              <a:uFillTx/>
              <a:latin typeface="Arial"/>
            </a:endParaRPr>
          </a:p>
        </p:txBody>
      </p:sp>
      <p:sp>
        <p:nvSpPr>
          <p:cNvPr id="18" name="PlaceHolder 2"/>
          <p:cNvSpPr>
            <a:spLocks noGrp="1"/>
          </p:cNvSpPr>
          <p:nvPr>
            <p:ph type="subTitle"/>
          </p:nvPr>
        </p:nvSpPr>
        <p:spPr>
          <a:xfrm>
            <a:off x="720000" y="1713960"/>
            <a:ext cx="8640000" cy="3038040"/>
          </a:xfrm>
          <a:prstGeom prst="rect">
            <a:avLst/>
          </a:prstGeom>
          <a:noFill/>
          <a:ln w="0">
            <a:noFill/>
          </a:ln>
        </p:spPr>
        <p:txBody>
          <a:bodyPr lIns="0" rIns="0" tIns="0" bIns="0" anchor="t">
            <a:spAutoFit/>
          </a:bodyPr>
          <a:p>
            <a:pPr indent="0">
              <a:buNone/>
            </a:pPr>
            <a:r>
              <a:rPr b="0" lang="en-CA" sz="1600" strike="noStrike" u="none">
                <a:solidFill>
                  <a:srgbClr val="000000"/>
                </a:solidFill>
                <a:effectLst/>
                <a:uFillTx/>
                <a:latin typeface="Franklin Gothic Medium"/>
                <a:ea typeface="Arial"/>
              </a:rPr>
              <a:t>Over the next 45 minutes or so, I will give an overview of:</a:t>
            </a:r>
            <a:endParaRPr b="0" lang="en-CA" sz="1600" strike="noStrike" u="none">
              <a:solidFill>
                <a:srgbClr val="ffffff"/>
              </a:solidFill>
              <a:effectLst/>
              <a:uFillTx/>
              <a:latin typeface="Arial"/>
            </a:endParaRPr>
          </a:p>
          <a:p>
            <a:pPr indent="0">
              <a:buNone/>
            </a:pPr>
            <a:endParaRPr b="0" lang="en-CA" sz="16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Ontario legal name changes</a:t>
            </a:r>
            <a:endParaRPr b="0" lang="en-CA" sz="18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Requests for Ontario birth registrations &amp; certificates</a:t>
            </a:r>
            <a:endParaRPr b="0" lang="en-CA" sz="18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Sex designation changes on Ontario driver’s licenses &amp; photo cards</a:t>
            </a:r>
            <a:endParaRPr b="0" lang="en-CA" sz="18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Ontario health card updates</a:t>
            </a:r>
            <a:endParaRPr b="0" lang="en-CA" sz="18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Passport updates</a:t>
            </a:r>
            <a:endParaRPr b="0" lang="en-CA" sz="18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Permanent residency card updates</a:t>
            </a:r>
            <a:endParaRPr b="0" lang="en-CA" sz="1800" strike="noStrike" u="none">
              <a:solidFill>
                <a:srgbClr val="ffffff"/>
              </a:solidFill>
              <a:effectLst/>
              <a:uFillTx/>
              <a:latin typeface="Arial"/>
            </a:endParaRPr>
          </a:p>
          <a:p>
            <a:pPr indent="0">
              <a:buNone/>
            </a:pPr>
            <a:r>
              <a:rPr b="1" i="1" lang="en-CA" sz="1800" strike="noStrike" u="none">
                <a:solidFill>
                  <a:srgbClr val="000000"/>
                </a:solidFill>
                <a:effectLst/>
                <a:uFillTx/>
                <a:latin typeface="Franklin Gothic Medium"/>
                <a:ea typeface="Arial"/>
              </a:rPr>
              <a:t>- Updates to the S.I.N. registry and the C.R.A.</a:t>
            </a:r>
            <a:endParaRPr b="0" lang="en-CA" sz="1800" strike="noStrike" u="none">
              <a:solidFill>
                <a:srgbClr val="ffffff"/>
              </a:solidFill>
              <a:effectLst/>
              <a:uFillTx/>
              <a:latin typeface="Arial"/>
            </a:endParaRPr>
          </a:p>
          <a:p>
            <a:pPr indent="0">
              <a:buNone/>
            </a:pPr>
            <a:endParaRPr b="0" lang="en-CA" sz="1600" strike="noStrike" u="none">
              <a:solidFill>
                <a:srgbClr val="ffffff"/>
              </a:solidFill>
              <a:effectLst/>
              <a:uFillTx/>
              <a:latin typeface="Arial"/>
            </a:endParaRPr>
          </a:p>
          <a:p>
            <a:pPr indent="0">
              <a:buNone/>
            </a:pPr>
            <a:r>
              <a:rPr b="0" lang="en-CA" sz="1600" strike="noStrike" u="none">
                <a:solidFill>
                  <a:srgbClr val="000000"/>
                </a:solidFill>
                <a:effectLst/>
                <a:uFillTx/>
                <a:latin typeface="Franklin Gothic Medium"/>
                <a:ea typeface="Arial"/>
              </a:rPr>
              <a:t>I will also point to resources I recommend for commissioning and notarizing, and other information and assistance for making these changes.</a:t>
            </a:r>
            <a:endParaRPr b="0" lang="en-CA" sz="16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7"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58"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TG I.D. and other resources</a:t>
            </a:r>
            <a:endParaRPr b="0" lang="en-CA" sz="4200" strike="noStrike" u="none">
              <a:solidFill>
                <a:srgbClr val="ffffff"/>
              </a:solidFill>
              <a:effectLst/>
              <a:uFillTx/>
              <a:latin typeface="Arial"/>
            </a:endParaRPr>
          </a:p>
        </p:txBody>
      </p:sp>
      <p:sp>
        <p:nvSpPr>
          <p:cNvPr id="159" name=""/>
          <p:cNvSpPr txBox="1"/>
          <p:nvPr/>
        </p:nvSpPr>
        <p:spPr>
          <a:xfrm>
            <a:off x="720000" y="1713960"/>
            <a:ext cx="6480000" cy="3021840"/>
          </a:xfrm>
          <a:prstGeom prst="rect">
            <a:avLst/>
          </a:prstGeom>
          <a:noFill/>
          <a:ln w="0">
            <a:noFill/>
          </a:ln>
        </p:spPr>
        <p:txBody>
          <a:bodyPr lIns="0" rIns="0" tIns="0" bIns="0" anchor="t">
            <a:spAutoFit/>
          </a:bodyPr>
          <a:p>
            <a:r>
              <a:rPr b="1" i="1" lang="en-CA" sz="1800" strike="noStrike" u="none">
                <a:solidFill>
                  <a:srgbClr val="000000"/>
                </a:solidFill>
                <a:effectLst/>
                <a:uFillTx/>
                <a:latin typeface="Franklin Gothic Medium"/>
                <a:ea typeface="Arial"/>
              </a:rPr>
              <a:t>TG I.D.</a:t>
            </a:r>
            <a:endParaRPr b="0" lang="en-CA" sz="1800" strike="noStrike" u="none">
              <a:solidFill>
                <a:srgbClr val="ffffff"/>
              </a:solidFill>
              <a:effectLst/>
              <a:uFillTx/>
              <a:latin typeface="Arial"/>
            </a:endParaRPr>
          </a:p>
          <a:p>
            <a:r>
              <a:rPr b="0" i="1" lang="en-CA" sz="1600" strike="noStrike" u="sng">
                <a:solidFill>
                  <a:srgbClr val="815070"/>
                </a:solidFill>
                <a:effectLst/>
                <a:uFillTx/>
                <a:latin typeface="Franklin Gothic Medium"/>
                <a:ea typeface="Arial"/>
              </a:rPr>
              <a:t>https://tg-id.ca</a:t>
            </a:r>
            <a:endParaRPr b="0" lang="en-CA" sz="16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An online resource collecting information on how to update legal names, gender markers, and identity documents as a trans, non-binary, Two-Spirit, or gender non-conforming individual living in Ontario, Canada.</a:t>
            </a:r>
            <a:br>
              <a:rPr sz="1400"/>
            </a:br>
            <a:endParaRPr b="0" lang="en-CA" sz="1400" strike="noStrike" u="none">
              <a:solidFill>
                <a:srgbClr val="ffffff"/>
              </a:solidFill>
              <a:effectLst/>
              <a:uFillTx/>
              <a:latin typeface="Arial"/>
            </a:endParaRPr>
          </a:p>
          <a:p>
            <a:r>
              <a:rPr b="1" i="1" lang="en-CA" sz="1800" strike="noStrike" u="none">
                <a:solidFill>
                  <a:srgbClr val="000000"/>
                </a:solidFill>
                <a:effectLst/>
                <a:uFillTx/>
                <a:latin typeface="Franklin Gothic Medium"/>
                <a:ea typeface="Arial"/>
              </a:rPr>
              <a:t>JusticeTrans</a:t>
            </a:r>
            <a:endParaRPr b="0" lang="en-CA" sz="1800" strike="noStrike" u="none">
              <a:solidFill>
                <a:srgbClr val="ffffff"/>
              </a:solidFill>
              <a:effectLst/>
              <a:uFillTx/>
              <a:latin typeface="Arial"/>
            </a:endParaRPr>
          </a:p>
          <a:p>
            <a:r>
              <a:rPr b="0" i="1" lang="en-CA" sz="1600" strike="noStrike" u="sng">
                <a:solidFill>
                  <a:srgbClr val="815070"/>
                </a:solidFill>
                <a:effectLst/>
                <a:uFillTx/>
                <a:latin typeface="Franklin Gothic Medium"/>
                <a:ea typeface="Arial"/>
              </a:rPr>
              <a:t>https://justicetrans.org/en/</a:t>
            </a:r>
            <a:endParaRPr b="0" lang="en-CA" sz="16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400" strike="noStrike" u="none">
                <a:solidFill>
                  <a:srgbClr val="000000"/>
                </a:solidFill>
                <a:effectLst/>
                <a:uFillTx/>
                <a:latin typeface="Franklin Gothic Medium"/>
                <a:ea typeface="Arial"/>
              </a:rPr>
              <a:t>An organization founded by trans people for trans people providing accessible legal education by challenging transphobic policy and advocating for  social justice. They have great province/territory-specific &amp; nation-wide resources including information on name changes and gender marker updates, and legal advice for trans people dealing with housing, policing, and employment inequalities.</a:t>
            </a:r>
            <a:endParaRPr b="0" lang="en-CA" sz="1400" strike="noStrike" u="none">
              <a:solidFill>
                <a:srgbClr val="ffffff"/>
              </a:solidFill>
              <a:effectLst/>
              <a:uFillTx/>
              <a:latin typeface="Arial"/>
            </a:endParaRPr>
          </a:p>
        </p:txBody>
      </p:sp>
      <p:pic>
        <p:nvPicPr>
          <p:cNvPr id="160" name="Google Shape;159;p 1" descr="Sealed paper scrolls"/>
          <p:cNvPicPr/>
          <p:nvPr/>
        </p:nvPicPr>
        <p:blipFill>
          <a:blip r:embed="rId2">
            <a:alphaModFix amt="90000"/>
          </a:blip>
          <a:srcRect l="31493" t="0" r="31493" b="0"/>
          <a:stretch/>
        </p:blipFill>
        <p:spPr>
          <a:xfrm>
            <a:off x="7531200" y="228960"/>
            <a:ext cx="2368800" cy="4271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1" name=""/>
          <p:cNvSpPr/>
          <p:nvPr/>
        </p:nvSpPr>
        <p:spPr>
          <a:xfrm>
            <a:off x="288000" y="1476000"/>
            <a:ext cx="9540000" cy="27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162" name="PlaceHolder 1"/>
          <p:cNvSpPr>
            <a:spLocks noGrp="1"/>
          </p:cNvSpPr>
          <p:nvPr>
            <p:ph type="subTitle"/>
          </p:nvPr>
        </p:nvSpPr>
        <p:spPr>
          <a:xfrm>
            <a:off x="468000" y="1729080"/>
            <a:ext cx="9180000" cy="2220480"/>
          </a:xfrm>
          <a:prstGeom prst="rect">
            <a:avLst/>
          </a:prstGeom>
          <a:noFill/>
          <a:ln w="0">
            <a:noFill/>
          </a:ln>
        </p:spPr>
        <p:txBody>
          <a:bodyPr lIns="0" rIns="0" tIns="0" bIns="0" anchor="ctr">
            <a:spAutoFit/>
          </a:bodyPr>
          <a:p>
            <a:pPr algn="ctr"/>
            <a:r>
              <a:rPr b="0" lang="en-CA" sz="2200" strike="noStrike" u="none">
                <a:solidFill>
                  <a:srgbClr val="000000"/>
                </a:solidFill>
                <a:effectLst/>
                <a:uFillTx/>
                <a:latin typeface="Franklin Gothic Medium"/>
              </a:rPr>
              <a:t>This workshop was written and presented by </a:t>
            </a:r>
            <a:r>
              <a:rPr b="1" i="1" lang="en-CA" sz="2200" strike="noStrike" u="none">
                <a:solidFill>
                  <a:srgbClr val="000000"/>
                </a:solidFill>
                <a:effectLst/>
                <a:uFillTx/>
                <a:latin typeface="Franklin Gothic Medium"/>
              </a:rPr>
              <a:t>Dana Rosamund Teagle</a:t>
            </a:r>
            <a:r>
              <a:rPr b="0" lang="en-CA" sz="2200" strike="noStrike" u="none">
                <a:solidFill>
                  <a:srgbClr val="000000"/>
                </a:solidFill>
                <a:effectLst/>
                <a:uFillTx/>
                <a:latin typeface="Franklin Gothic Medium"/>
              </a:rPr>
              <a:t>. You can get in touch with her via email at </a:t>
            </a:r>
            <a:r>
              <a:rPr b="0" lang="en-CA" sz="2200" strike="noStrike" u="sng">
                <a:solidFill>
                  <a:srgbClr val="815070"/>
                </a:solidFill>
                <a:effectLst/>
                <a:uFillTx/>
                <a:latin typeface="Franklin Gothic Medium"/>
                <a:hlinkClick r:id="rId2"/>
              </a:rPr>
              <a:t>contact@danateagle.com</a:t>
            </a:r>
            <a:r>
              <a:rPr b="0" lang="en-CA" sz="2200" strike="noStrike" u="none">
                <a:solidFill>
                  <a:srgbClr val="000000"/>
                </a:solidFill>
                <a:effectLst/>
                <a:uFillTx/>
                <a:latin typeface="Franklin Gothic Medium"/>
              </a:rPr>
              <a:t>.</a:t>
            </a:r>
            <a:endParaRPr b="0" lang="en-CA" sz="2200" strike="noStrike" u="none">
              <a:solidFill>
                <a:srgbClr val="ffffff"/>
              </a:solidFill>
              <a:effectLst/>
              <a:uFillTx/>
              <a:latin typeface="Arial"/>
            </a:endParaRPr>
          </a:p>
          <a:p>
            <a:pPr algn="ctr"/>
            <a:endParaRPr b="0" lang="en-CA" sz="2200" strike="noStrike" u="none">
              <a:solidFill>
                <a:srgbClr val="ffffff"/>
              </a:solidFill>
              <a:effectLst/>
              <a:uFillTx/>
              <a:latin typeface="Arial"/>
            </a:endParaRPr>
          </a:p>
          <a:p>
            <a:pPr algn="ctr"/>
            <a:r>
              <a:rPr b="0" lang="en-CA" sz="2200" strike="noStrike" u="none">
                <a:solidFill>
                  <a:srgbClr val="000000"/>
                </a:solidFill>
                <a:effectLst/>
                <a:uFillTx/>
                <a:latin typeface="Franklin Gothic Medium"/>
              </a:rPr>
              <a:t>Please reach out if you have any questions or concerns about the materials presented today, and good luck with getting your IDs updated!</a:t>
            </a:r>
            <a:endParaRPr b="0" lang="en-CA" sz="2200" strike="noStrike" u="none">
              <a:solidFill>
                <a:srgbClr val="ffffff"/>
              </a:solidFill>
              <a:effectLst/>
              <a:uFillTx/>
              <a:latin typeface="Arial"/>
            </a:endParaRPr>
          </a:p>
          <a:p>
            <a:pPr algn="ctr"/>
            <a:endParaRPr b="0" lang="en-CA" sz="2200" strike="noStrike" u="none">
              <a:solidFill>
                <a:srgbClr val="ffffff"/>
              </a:solidFill>
              <a:effectLst/>
              <a:uFillTx/>
              <a:latin typeface="Arial"/>
            </a:endParaRPr>
          </a:p>
          <a:p>
            <a:pPr algn="ctr"/>
            <a:r>
              <a:rPr b="0" lang="en-CA" sz="2200" strike="noStrike" u="none">
                <a:solidFill>
                  <a:schemeClr val="dk1"/>
                </a:solidFill>
                <a:effectLst/>
                <a:uFillTx/>
                <a:latin typeface="Franklin Gothic Medium"/>
                <a:ea typeface="Arial"/>
              </a:rPr>
              <a:t>Slides and documents are available for download at </a:t>
            </a:r>
            <a:r>
              <a:rPr b="0" lang="en-CA" sz="2200" strike="noStrike" u="sng">
                <a:solidFill>
                  <a:srgbClr val="815070"/>
                </a:solidFill>
                <a:effectLst/>
                <a:uFillTx/>
                <a:latin typeface="Franklin Gothic Medium"/>
                <a:ea typeface="Arial"/>
                <a:hlinkClick r:id="rId3"/>
              </a:rPr>
              <a:t>https://tg-id.ca</a:t>
            </a:r>
            <a:r>
              <a:rPr b="1" lang="en-CA" sz="2200" strike="noStrike" u="none">
                <a:solidFill>
                  <a:srgbClr val="000000"/>
                </a:solidFill>
                <a:effectLst/>
                <a:uFillTx/>
                <a:latin typeface="Franklin Gothic Medium"/>
                <a:ea typeface="Arial"/>
              </a:rPr>
              <a:t>.</a:t>
            </a:r>
            <a:endParaRPr b="0" lang="en-CA" sz="2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20"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21" name="PlaceHolder 2"/>
          <p:cNvSpPr>
            <a:spLocks noGrp="1"/>
          </p:cNvSpPr>
          <p:nvPr>
            <p:ph type="subTitle"/>
          </p:nvPr>
        </p:nvSpPr>
        <p:spPr>
          <a:xfrm>
            <a:off x="720000" y="1677960"/>
            <a:ext cx="4140000" cy="460440"/>
          </a:xfrm>
          <a:prstGeom prst="rect">
            <a:avLst/>
          </a:prstGeom>
          <a:noFill/>
          <a:ln w="0">
            <a:noFill/>
          </a:ln>
        </p:spPr>
        <p:txBody>
          <a:bodyPr lIns="0" rIns="0" tIns="0" bIns="0" anchor="t">
            <a:spAutoFit/>
          </a:bodyPr>
          <a:p>
            <a:pPr indent="0">
              <a:buNone/>
            </a:pPr>
            <a:r>
              <a:rPr b="0" lang="en-CA" sz="1600" strike="noStrike" u="sng">
                <a:solidFill>
                  <a:srgbClr val="815070"/>
                </a:solidFill>
                <a:effectLst/>
                <a:uFillTx/>
                <a:latin typeface="Franklin Gothic Medium"/>
                <a:ea typeface="Arial"/>
                <a:hlinkClick r:id="rId2"/>
              </a:rPr>
              <a:t>https://www.ontario.ca/page/change-name</a:t>
            </a:r>
            <a:endParaRPr b="0" lang="en-CA" sz="1600" strike="noStrike" u="none">
              <a:solidFill>
                <a:srgbClr val="ffffff"/>
              </a:solidFill>
              <a:effectLst/>
              <a:uFillTx/>
              <a:latin typeface="Arial"/>
            </a:endParaRPr>
          </a:p>
          <a:p>
            <a:pPr indent="0">
              <a:buNone/>
            </a:pPr>
            <a:r>
              <a:rPr b="0" lang="en-CA" sz="1600" strike="noStrike" u="sng">
                <a:solidFill>
                  <a:srgbClr val="815070"/>
                </a:solidFill>
                <a:effectLst/>
                <a:uFillTx/>
                <a:latin typeface="Franklin Gothic Medium"/>
                <a:ea typeface="Arial"/>
                <a:hlinkClick r:id="rId3"/>
              </a:rPr>
              <a:t>https://tg-id.ca/on/name-changes</a:t>
            </a:r>
            <a:endParaRPr b="0" lang="en-CA" sz="1600" strike="noStrike" u="none">
              <a:solidFill>
                <a:srgbClr val="ffffff"/>
              </a:solidFill>
              <a:effectLst/>
              <a:uFillTx/>
              <a:latin typeface="Arial"/>
            </a:endParaRPr>
          </a:p>
        </p:txBody>
      </p:sp>
      <p:sp>
        <p:nvSpPr>
          <p:cNvPr id="22" name=""/>
          <p:cNvSpPr txBox="1"/>
          <p:nvPr/>
        </p:nvSpPr>
        <p:spPr>
          <a:xfrm>
            <a:off x="720000" y="2397960"/>
            <a:ext cx="4860000" cy="2304360"/>
          </a:xfrm>
          <a:prstGeom prst="rect">
            <a:avLst/>
          </a:prstGeom>
          <a:noFill/>
          <a:ln w="0">
            <a:noFill/>
          </a:ln>
        </p:spPr>
        <p:txBody>
          <a:bodyPr lIns="0" rIns="0" tIns="0" bIns="0" anchor="t">
            <a:spAutoFit/>
          </a:bodyPr>
          <a:p>
            <a:r>
              <a:rPr b="0" lang="en-CA" sz="2000" strike="noStrike" u="none">
                <a:solidFill>
                  <a:srgbClr val="000000"/>
                </a:solidFill>
                <a:effectLst/>
                <a:uFillTx/>
                <a:latin typeface="Franklin Gothic Medium"/>
                <a:ea typeface="Arial"/>
              </a:rPr>
              <a:t>You will need to fill out the </a:t>
            </a:r>
            <a:r>
              <a:rPr b="1" i="1" lang="en-CA" sz="2000" strike="noStrike" u="none">
                <a:solidFill>
                  <a:srgbClr val="000000"/>
                </a:solidFill>
                <a:effectLst/>
                <a:uFillTx/>
                <a:latin typeface="Franklin Gothic Medium"/>
                <a:ea typeface="Arial"/>
              </a:rPr>
              <a:t>Ontario Application to Change an Adult’s Name (11155E)</a:t>
            </a:r>
            <a:r>
              <a:rPr b="0" lang="en-CA" sz="2000" strike="noStrike" u="none">
                <a:solidFill>
                  <a:srgbClr val="000000"/>
                </a:solidFill>
                <a:effectLst/>
                <a:uFillTx/>
                <a:latin typeface="Franklin Gothic Medium"/>
                <a:ea typeface="Arial"/>
              </a:rPr>
              <a:t>.</a:t>
            </a:r>
            <a:endParaRPr b="0" lang="en-CA" sz="2000" strike="noStrike" u="none">
              <a:solidFill>
                <a:srgbClr val="ffffff"/>
              </a:solidFill>
              <a:effectLst/>
              <a:uFillTx/>
              <a:latin typeface="Arial"/>
            </a:endParaRPr>
          </a:p>
          <a:p>
            <a:endParaRPr b="0" lang="en-CA" sz="2000" strike="noStrike" u="none">
              <a:solidFill>
                <a:srgbClr val="ffffff"/>
              </a:solidFill>
              <a:effectLst/>
              <a:uFillTx/>
              <a:latin typeface="Arial"/>
            </a:endParaRPr>
          </a:p>
          <a:p>
            <a:r>
              <a:rPr b="0" lang="en-CA" sz="2000" strike="noStrike" u="none">
                <a:solidFill>
                  <a:srgbClr val="000000"/>
                </a:solidFill>
                <a:effectLst/>
                <a:uFillTx/>
                <a:latin typeface="Franklin Gothic Medium"/>
                <a:ea typeface="Arial"/>
              </a:rPr>
              <a:t>The application is nineteen pages long, and divided into seven parts, but you may not need to fill out all of them. You must also submit a fee of $137 with your application.</a:t>
            </a:r>
            <a:endParaRPr b="0" lang="en-CA" sz="2000" strike="noStrike" u="none">
              <a:solidFill>
                <a:srgbClr val="ffffff"/>
              </a:solidFill>
              <a:effectLst/>
              <a:uFillTx/>
              <a:latin typeface="Arial"/>
            </a:endParaRPr>
          </a:p>
        </p:txBody>
      </p:sp>
      <p:pic>
        <p:nvPicPr>
          <p:cNvPr id="23" name="Google Shape;130;p6" descr=""/>
          <p:cNvPicPr/>
          <p:nvPr/>
        </p:nvPicPr>
        <p:blipFill>
          <a:blip r:embed="rId4">
            <a:alphaModFix amt="90000"/>
          </a:blip>
          <a:stretch/>
        </p:blipFill>
        <p:spPr>
          <a:xfrm>
            <a:off x="6422040" y="1821960"/>
            <a:ext cx="3009960" cy="1922040"/>
          </a:xfrm>
          <a:prstGeom prst="rect">
            <a:avLst/>
          </a:prstGeom>
          <a:noFill/>
          <a:ln w="0">
            <a:noFill/>
          </a:ln>
        </p:spPr>
      </p:pic>
      <p:sp>
        <p:nvSpPr>
          <p:cNvPr id="24" name=""/>
          <p:cNvSpPr/>
          <p:nvPr/>
        </p:nvSpPr>
        <p:spPr>
          <a:xfrm>
            <a:off x="5940000" y="3960000"/>
            <a:ext cx="3708000" cy="108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25" name=""/>
          <p:cNvSpPr txBox="1"/>
          <p:nvPr/>
        </p:nvSpPr>
        <p:spPr>
          <a:xfrm>
            <a:off x="6156000" y="4036680"/>
            <a:ext cx="3420000" cy="895320"/>
          </a:xfrm>
          <a:prstGeom prst="rect">
            <a:avLst/>
          </a:prstGeom>
          <a:noFill/>
          <a:ln w="0">
            <a:noFill/>
          </a:ln>
        </p:spPr>
        <p:txBody>
          <a:bodyPr lIns="90000" rIns="90000" tIns="45000" bIns="45000" anchor="t">
            <a:spAutoFit/>
          </a:bodyPr>
          <a:p>
            <a:pPr algn="r"/>
            <a:r>
              <a:rPr b="0" lang="en-CA" sz="1400" strike="noStrike" u="none">
                <a:solidFill>
                  <a:srgbClr val="ffffff"/>
                </a:solidFill>
                <a:effectLst/>
                <a:uFillTx/>
                <a:latin typeface="Franklin Gothic Medium"/>
                <a:ea typeface="Arial"/>
              </a:rPr>
              <a:t>Note: This is based on 2024 edition of the application. Always make sure you are filling out the most recent version of any given document.</a:t>
            </a:r>
            <a:endParaRPr b="0" lang="en-CA" sz="14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6"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27"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28" name=""/>
          <p:cNvSpPr txBox="1"/>
          <p:nvPr/>
        </p:nvSpPr>
        <p:spPr>
          <a:xfrm>
            <a:off x="720000" y="2281320"/>
            <a:ext cx="8640000" cy="345096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This application requires you to fill out a lot of your personal information, including:</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Full current legal name</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New chosen name</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Mailing address</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Date and location of birth</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Marital/relationship status</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Parental information</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Details of any previous name change</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Information about any current or past criminal offences</a:t>
            </a:r>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Information about any current or past financial judgments, fines, or bankruptcy</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p:txBody>
      </p:sp>
      <p:sp>
        <p:nvSpPr>
          <p:cNvPr id="29" name="PlaceHolder 2"/>
          <p:cNvSpPr>
            <a:spLocks noGrp="1"/>
          </p:cNvSpPr>
          <p:nvPr>
            <p:ph type="title"/>
          </p:nvPr>
        </p:nvSpPr>
        <p:spPr>
          <a:xfrm>
            <a:off x="684000" y="1658880"/>
            <a:ext cx="4176000" cy="46224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Requirements</a:t>
            </a:r>
            <a:endParaRPr b="0" lang="en-CA" sz="3200" strike="noStrike" u="none">
              <a:solidFill>
                <a:srgbClr val="ffffff"/>
              </a:solidFill>
              <a:effectLst/>
              <a:uFillTx/>
              <a:latin typeface="Arial"/>
            </a:endParaRPr>
          </a:p>
        </p:txBody>
      </p:sp>
      <p:pic>
        <p:nvPicPr>
          <p:cNvPr id="30" name="Google Shape;140;p7" descr="Pen placed on top of a signature line"/>
          <p:cNvPicPr/>
          <p:nvPr/>
        </p:nvPicPr>
        <p:blipFill>
          <a:blip r:embed="rId2">
            <a:alphaModFix amt="90000"/>
          </a:blip>
          <a:srcRect l="44479" t="0" r="18733" b="0"/>
          <a:stretch/>
        </p:blipFill>
        <p:spPr>
          <a:xfrm>
            <a:off x="7920000" y="228600"/>
            <a:ext cx="1980000" cy="3587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1" name=""/>
          <p:cNvSpPr/>
          <p:nvPr/>
        </p:nvSpPr>
        <p:spPr>
          <a:xfrm>
            <a:off x="432000" y="720000"/>
            <a:ext cx="9216000" cy="432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32"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33" name=""/>
          <p:cNvSpPr txBox="1"/>
          <p:nvPr/>
        </p:nvSpPr>
        <p:spPr>
          <a:xfrm>
            <a:off x="720000" y="2281320"/>
            <a:ext cx="6480000" cy="345096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 If you are married or in a joint conjugal relationship, you are required to notify your partner or spouse about your name change and must complete Part 2</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If you are 16 or 17 and changing your own name, you will require the consent of every individual who holds legal custody over you and must complete Part 3</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If you have any outstanding law enforcement orders against you, have ever been convicted of a criminal offence, or have any pending criminal charges against you, you will need a police record check as part of your application</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 If you were born in another part of Canada and want a new birth certificate, you must contact the province or territory where you were born after you receive your change of name certificate</a:t>
            </a:r>
            <a:endParaRPr b="0" lang="en-CA" sz="1500" strike="noStrike" u="none">
              <a:solidFill>
                <a:srgbClr val="ffffff"/>
              </a:solidFill>
              <a:effectLst/>
              <a:uFillTx/>
              <a:latin typeface="Arial"/>
            </a:endParaRPr>
          </a:p>
        </p:txBody>
      </p:sp>
      <p:sp>
        <p:nvSpPr>
          <p:cNvPr id="34" name="PlaceHolder 2"/>
          <p:cNvSpPr>
            <a:spLocks noGrp="1"/>
          </p:cNvSpPr>
          <p:nvPr>
            <p:ph type="title"/>
          </p:nvPr>
        </p:nvSpPr>
        <p:spPr>
          <a:xfrm>
            <a:off x="684000" y="1658880"/>
            <a:ext cx="4176000" cy="46224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Additional sections</a:t>
            </a:r>
            <a:endParaRPr b="0" lang="en-CA" sz="3200" strike="noStrike" u="none">
              <a:solidFill>
                <a:srgbClr val="ffffff"/>
              </a:solidFill>
              <a:effectLst/>
              <a:uFillTx/>
              <a:latin typeface="Arial"/>
            </a:endParaRPr>
          </a:p>
        </p:txBody>
      </p:sp>
      <p:pic>
        <p:nvPicPr>
          <p:cNvPr id="35" name="Google Shape;148;p8" descr="Pastel checklist and pencil"/>
          <p:cNvPicPr/>
          <p:nvPr/>
        </p:nvPicPr>
        <p:blipFill>
          <a:blip r:embed="rId2">
            <a:alphaModFix amt="90000"/>
          </a:blip>
          <a:srcRect l="24811" t="7580" r="26496" b="11239"/>
          <a:stretch/>
        </p:blipFill>
        <p:spPr>
          <a:xfrm>
            <a:off x="7428600" y="228600"/>
            <a:ext cx="2471400" cy="3371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6"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37"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38" name=""/>
          <p:cNvSpPr txBox="1"/>
          <p:nvPr/>
        </p:nvSpPr>
        <p:spPr>
          <a:xfrm>
            <a:off x="720000" y="2245320"/>
            <a:ext cx="6480000" cy="3450960"/>
          </a:xfrm>
          <a:prstGeom prst="rect">
            <a:avLst/>
          </a:prstGeom>
          <a:noFill/>
          <a:ln w="0">
            <a:noFill/>
          </a:ln>
        </p:spPr>
        <p:txBody>
          <a:bodyPr lIns="0" rIns="0" tIns="0" bIns="0" anchor="t">
            <a:spAutoFit/>
          </a:bodyPr>
          <a:p>
            <a:r>
              <a:rPr b="0" lang="en-CA" sz="1500" strike="noStrike" u="none">
                <a:solidFill>
                  <a:srgbClr val="000000"/>
                </a:solidFill>
                <a:effectLst/>
                <a:uFillTx/>
                <a:latin typeface="Franklin Gothic Medium"/>
                <a:ea typeface="Arial"/>
              </a:rPr>
              <a:t>You will also require </a:t>
            </a:r>
            <a:r>
              <a:rPr b="1" i="1" lang="en-CA" sz="1500" strike="noStrike" u="none">
                <a:solidFill>
                  <a:srgbClr val="000000"/>
                </a:solidFill>
                <a:effectLst/>
                <a:uFillTx/>
                <a:latin typeface="Franklin Gothic Medium"/>
                <a:ea typeface="Arial"/>
              </a:rPr>
              <a:t>a guarantor who can prove that you have lived in Ontario for 12 months prior</a:t>
            </a:r>
            <a:r>
              <a:rPr b="0" lang="en-CA" sz="1500" strike="noStrike" u="none">
                <a:solidFill>
                  <a:srgbClr val="000000"/>
                </a:solidFill>
                <a:effectLst/>
                <a:uFillTx/>
                <a:latin typeface="Franklin Gothic Medium"/>
                <a:ea typeface="Arial"/>
              </a:rPr>
              <a:t> to your application.</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In my experience, most applicants will use a medical professional such as their primary care doctor for this category. However, there are several other options such as municipal clerks, school principals, and Indigenous elders. If you cannot find anyone that meets the requirements, </a:t>
            </a:r>
            <a:r>
              <a:rPr b="1" i="1" lang="en-CA" sz="1500" strike="noStrike" u="none">
                <a:solidFill>
                  <a:srgbClr val="000000"/>
                </a:solidFill>
                <a:effectLst/>
                <a:uFillTx/>
                <a:latin typeface="Franklin Gothic Medium"/>
                <a:ea typeface="Arial"/>
              </a:rPr>
              <a:t>you can use someone *other than a relative* who has known you for at least five years</a:t>
            </a:r>
            <a:r>
              <a:rPr b="0" lang="en-CA" sz="1500" strike="noStrike" u="none">
                <a:solidFill>
                  <a:srgbClr val="000000"/>
                </a:solidFill>
                <a:effectLst/>
                <a:uFillTx/>
                <a:latin typeface="Franklin Gothic Medium"/>
                <a:ea typeface="Arial"/>
              </a:rPr>
              <a:t> and can speak to your residency in Ontario for the past year.</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000000"/>
                </a:solidFill>
                <a:effectLst/>
                <a:uFillTx/>
                <a:latin typeface="Franklin Gothic Medium"/>
                <a:ea typeface="Arial"/>
              </a:rPr>
              <a:t>Make sure you remove the Guarantor’s statement section and have the chosen individual complete and return it to you before you submit the application.</a:t>
            </a:r>
            <a:endParaRPr b="0" lang="en-CA" sz="1500" strike="noStrike" u="none">
              <a:solidFill>
                <a:srgbClr val="ffffff"/>
              </a:solidFill>
              <a:effectLst/>
              <a:uFillTx/>
              <a:latin typeface="Arial"/>
            </a:endParaRPr>
          </a:p>
        </p:txBody>
      </p:sp>
      <p:sp>
        <p:nvSpPr>
          <p:cNvPr id="39" name="PlaceHolder 2"/>
          <p:cNvSpPr>
            <a:spLocks noGrp="1"/>
          </p:cNvSpPr>
          <p:nvPr>
            <p:ph type="title"/>
          </p:nvPr>
        </p:nvSpPr>
        <p:spPr>
          <a:xfrm>
            <a:off x="684000" y="1658880"/>
            <a:ext cx="4176000" cy="46224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Guarantor statement</a:t>
            </a:r>
            <a:endParaRPr b="0" lang="en-CA" sz="3200" strike="noStrike" u="none">
              <a:solidFill>
                <a:srgbClr val="ffffff"/>
              </a:solidFill>
              <a:effectLst/>
              <a:uFillTx/>
              <a:latin typeface="Arial"/>
            </a:endParaRPr>
          </a:p>
        </p:txBody>
      </p:sp>
      <p:pic>
        <p:nvPicPr>
          <p:cNvPr id="40" name="Google Shape;159;p9" descr="Sealed paper scrolls"/>
          <p:cNvPicPr/>
          <p:nvPr/>
        </p:nvPicPr>
        <p:blipFill>
          <a:blip r:embed="rId2">
            <a:alphaModFix amt="90000"/>
          </a:blip>
          <a:srcRect l="31493" t="0" r="31493" b="0"/>
          <a:stretch/>
        </p:blipFill>
        <p:spPr>
          <a:xfrm>
            <a:off x="7531200" y="228600"/>
            <a:ext cx="2368800" cy="4271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1"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42" name="PlaceHolder 1"/>
          <p:cNvSpPr>
            <a:spLocks noGrp="1"/>
          </p:cNvSpPr>
          <p:nvPr>
            <p:ph type="title"/>
          </p:nvPr>
        </p:nvSpPr>
        <p:spPr>
          <a:xfrm>
            <a:off x="684000" y="937800"/>
            <a:ext cx="3816000" cy="121068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43" name=""/>
          <p:cNvSpPr/>
          <p:nvPr/>
        </p:nvSpPr>
        <p:spPr>
          <a:xfrm>
            <a:off x="4500000" y="972000"/>
            <a:ext cx="4860000" cy="828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44" name=""/>
          <p:cNvSpPr txBox="1"/>
          <p:nvPr/>
        </p:nvSpPr>
        <p:spPr>
          <a:xfrm>
            <a:off x="4680000" y="1080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you were </a:t>
            </a:r>
            <a:r>
              <a:rPr b="1" i="1" lang="en-CA" sz="1300" strike="noStrike" u="none">
                <a:solidFill>
                  <a:srgbClr val="e6ebf2"/>
                </a:solidFill>
                <a:effectLst/>
                <a:uFillTx/>
                <a:latin typeface="Franklin Gothic Medium"/>
                <a:ea typeface="Arial"/>
              </a:rPr>
              <a:t>born in Ontario and have a valid birth certificate</a:t>
            </a:r>
            <a:r>
              <a:rPr b="0" lang="en-CA" sz="1300" strike="noStrike" u="none">
                <a:solidFill>
                  <a:srgbClr val="e6ebf2"/>
                </a:solidFill>
                <a:effectLst/>
                <a:uFillTx/>
                <a:latin typeface="Franklin Gothic Medium"/>
                <a:ea typeface="Arial"/>
              </a:rPr>
              <a:t>, you must include the originals of all previously issued short- or long-form certificates with your application</a:t>
            </a:r>
            <a:endParaRPr b="0" lang="en-CA" sz="1300" strike="noStrike" u="none">
              <a:solidFill>
                <a:srgbClr val="ffffff"/>
              </a:solidFill>
              <a:effectLst/>
              <a:uFillTx/>
              <a:latin typeface="Arial"/>
            </a:endParaRPr>
          </a:p>
        </p:txBody>
      </p:sp>
      <p:sp>
        <p:nvSpPr>
          <p:cNvPr id="45" name="PlaceHolder 2"/>
          <p:cNvSpPr>
            <a:spLocks noGrp="1"/>
          </p:cNvSpPr>
          <p:nvPr>
            <p:ph type="title"/>
          </p:nvPr>
        </p:nvSpPr>
        <p:spPr>
          <a:xfrm>
            <a:off x="684000" y="2232000"/>
            <a:ext cx="3636000" cy="1847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Previous identity documents and additional requirements</a:t>
            </a:r>
            <a:endParaRPr b="0" lang="en-CA" sz="3200" strike="noStrike" u="none">
              <a:solidFill>
                <a:srgbClr val="ffffff"/>
              </a:solidFill>
              <a:effectLst/>
              <a:uFillTx/>
              <a:latin typeface="Arial"/>
            </a:endParaRPr>
          </a:p>
        </p:txBody>
      </p:sp>
      <p:sp>
        <p:nvSpPr>
          <p:cNvPr id="46" name=""/>
          <p:cNvSpPr/>
          <p:nvPr/>
        </p:nvSpPr>
        <p:spPr>
          <a:xfrm>
            <a:off x="4500000" y="1980000"/>
            <a:ext cx="4860000" cy="8154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47" name=""/>
          <p:cNvSpPr txBox="1"/>
          <p:nvPr/>
        </p:nvSpPr>
        <p:spPr>
          <a:xfrm>
            <a:off x="4680000" y="2088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you were </a:t>
            </a:r>
            <a:r>
              <a:rPr b="1" i="1" lang="en-CA" sz="1300" strike="noStrike" u="none">
                <a:solidFill>
                  <a:srgbClr val="e6ebf2"/>
                </a:solidFill>
                <a:effectLst/>
                <a:uFillTx/>
                <a:latin typeface="Franklin Gothic Medium"/>
                <a:ea typeface="Arial"/>
              </a:rPr>
              <a:t>born outside of Ontario but within Canada</a:t>
            </a:r>
            <a:r>
              <a:rPr b="0" lang="en-CA" sz="1300" strike="noStrike" u="none">
                <a:solidFill>
                  <a:srgbClr val="e6ebf2"/>
                </a:solidFill>
                <a:effectLst/>
                <a:uFillTx/>
                <a:latin typeface="Franklin Gothic Medium"/>
                <a:ea typeface="Arial"/>
              </a:rPr>
              <a:t>, you can submit either an original birth certificate or certified copy issued by the province or territory of your birth</a:t>
            </a:r>
            <a:endParaRPr b="0" lang="en-CA" sz="1300" strike="noStrike" u="none">
              <a:solidFill>
                <a:srgbClr val="ffffff"/>
              </a:solidFill>
              <a:effectLst/>
              <a:uFillTx/>
              <a:latin typeface="Arial"/>
            </a:endParaRPr>
          </a:p>
        </p:txBody>
      </p:sp>
      <p:sp>
        <p:nvSpPr>
          <p:cNvPr id="48" name=""/>
          <p:cNvSpPr/>
          <p:nvPr/>
        </p:nvSpPr>
        <p:spPr>
          <a:xfrm>
            <a:off x="4500000" y="2970000"/>
            <a:ext cx="4860000" cy="81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49" name=""/>
          <p:cNvSpPr txBox="1"/>
          <p:nvPr/>
        </p:nvSpPr>
        <p:spPr>
          <a:xfrm>
            <a:off x="4680000" y="3186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you </a:t>
            </a:r>
            <a:r>
              <a:rPr b="1" i="1" lang="en-CA" sz="1300" strike="noStrike" u="none">
                <a:solidFill>
                  <a:srgbClr val="e6ebf2"/>
                </a:solidFill>
                <a:effectLst/>
                <a:uFillTx/>
                <a:latin typeface="Franklin Gothic Medium"/>
                <a:ea typeface="Arial"/>
              </a:rPr>
              <a:t>do not have a birth certificate</a:t>
            </a:r>
            <a:r>
              <a:rPr b="0" lang="en-CA" sz="1300" strike="noStrike" u="none">
                <a:solidFill>
                  <a:srgbClr val="e6ebf2"/>
                </a:solidFill>
                <a:effectLst/>
                <a:uFillTx/>
                <a:latin typeface="Franklin Gothic Medium"/>
                <a:ea typeface="Arial"/>
              </a:rPr>
              <a:t>, you will likely need to apply for a new certificate before you can submit this application</a:t>
            </a:r>
            <a:endParaRPr b="0" lang="en-CA" sz="1300" strike="noStrike" u="none">
              <a:solidFill>
                <a:srgbClr val="ffffff"/>
              </a:solidFill>
              <a:effectLst/>
              <a:uFillTx/>
              <a:latin typeface="Arial"/>
            </a:endParaRPr>
          </a:p>
        </p:txBody>
      </p:sp>
      <p:sp>
        <p:nvSpPr>
          <p:cNvPr id="50" name=""/>
          <p:cNvSpPr/>
          <p:nvPr/>
        </p:nvSpPr>
        <p:spPr>
          <a:xfrm>
            <a:off x="4500000" y="3960000"/>
            <a:ext cx="4860000" cy="8154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51" name=""/>
          <p:cNvSpPr txBox="1"/>
          <p:nvPr/>
        </p:nvSpPr>
        <p:spPr>
          <a:xfrm>
            <a:off x="4680000" y="4068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a:t>
            </a:r>
            <a:r>
              <a:rPr b="1" i="1" lang="en-CA" sz="1300" strike="noStrike" u="none">
                <a:solidFill>
                  <a:srgbClr val="e6ebf2"/>
                </a:solidFill>
                <a:effectLst/>
                <a:uFillTx/>
                <a:latin typeface="Franklin Gothic Medium"/>
                <a:ea typeface="Arial"/>
              </a:rPr>
              <a:t>all or part of a document sent in support of your change of name application is not written in English or French</a:t>
            </a:r>
            <a:r>
              <a:rPr b="0" lang="en-CA" sz="1300" strike="noStrike" u="none">
                <a:solidFill>
                  <a:srgbClr val="e6ebf2"/>
                </a:solidFill>
                <a:effectLst/>
                <a:uFillTx/>
                <a:latin typeface="Franklin Gothic Medium"/>
                <a:ea typeface="Arial"/>
              </a:rPr>
              <a:t>, you must send an English or French translation</a:t>
            </a:r>
            <a:endParaRPr b="0" lang="en-CA" sz="13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2" name=""/>
          <p:cNvSpPr/>
          <p:nvPr/>
        </p:nvSpPr>
        <p:spPr>
          <a:xfrm>
            <a:off x="432000" y="684000"/>
            <a:ext cx="9216000" cy="4500000"/>
          </a:xfrm>
          <a:prstGeom prst="rect">
            <a:avLst/>
          </a:prstGeom>
          <a:solidFill>
            <a:srgbClr val="e6ebf2">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53"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000000"/>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54" name=""/>
          <p:cNvSpPr txBox="1"/>
          <p:nvPr/>
        </p:nvSpPr>
        <p:spPr>
          <a:xfrm>
            <a:off x="720000" y="2281320"/>
            <a:ext cx="4680000" cy="2530800"/>
          </a:xfrm>
          <a:prstGeom prst="rect">
            <a:avLst/>
          </a:prstGeom>
          <a:noFill/>
          <a:ln w="0">
            <a:noFill/>
          </a:ln>
        </p:spPr>
        <p:txBody>
          <a:bodyPr lIns="0" rIns="0" tIns="0" bIns="0" anchor="t">
            <a:spAutoFit/>
          </a:bodyPr>
          <a:p>
            <a:r>
              <a:rPr b="1" i="1" lang="en-CA" sz="1600" strike="noStrike" u="none">
                <a:solidFill>
                  <a:srgbClr val="000000"/>
                </a:solidFill>
                <a:effectLst/>
                <a:uFillTx/>
                <a:latin typeface="Franklin Gothic Medium"/>
                <a:ea typeface="Arial"/>
              </a:rPr>
              <a:t>All name changes registered under Ontario’s Change of Name Act are generally published in The Ontario Gazette</a:t>
            </a:r>
            <a:r>
              <a:rPr b="0" lang="en-CA" sz="1600" strike="noStrike" u="none">
                <a:solidFill>
                  <a:srgbClr val="000000"/>
                </a:solidFill>
                <a:effectLst/>
                <a:uFillTx/>
                <a:latin typeface="Franklin Gothic Medium"/>
                <a:ea typeface="Arial"/>
              </a:rPr>
              <a:t>, however you can request non-publication if you are transgender, First Nations, Inuit, or Métis by submitting a completed Request for Non-Publication form with your change of name application.</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000000"/>
                </a:solidFill>
                <a:effectLst/>
                <a:uFillTx/>
                <a:latin typeface="Franklin Gothic Medium"/>
                <a:ea typeface="Arial"/>
              </a:rPr>
              <a:t>They currently publish information both in paper and online, so if publication of your previous name is not desirable, </a:t>
            </a:r>
            <a:r>
              <a:rPr b="1" i="1" lang="en-CA" sz="1600" strike="noStrike" u="none">
                <a:solidFill>
                  <a:srgbClr val="000000"/>
                </a:solidFill>
                <a:effectLst/>
                <a:uFillTx/>
                <a:latin typeface="Franklin Gothic Medium"/>
                <a:ea typeface="Arial"/>
              </a:rPr>
              <a:t>I would strongly recommend adding this into your process.</a:t>
            </a:r>
            <a:endParaRPr b="0" lang="en-CA" sz="1600" strike="noStrike" u="none">
              <a:solidFill>
                <a:srgbClr val="ffffff"/>
              </a:solidFill>
              <a:effectLst/>
              <a:uFillTx/>
              <a:latin typeface="Arial"/>
            </a:endParaRPr>
          </a:p>
        </p:txBody>
      </p:sp>
      <p:sp>
        <p:nvSpPr>
          <p:cNvPr id="55" name="PlaceHolder 2"/>
          <p:cNvSpPr>
            <a:spLocks noGrp="1"/>
          </p:cNvSpPr>
          <p:nvPr>
            <p:ph type="title"/>
          </p:nvPr>
        </p:nvSpPr>
        <p:spPr>
          <a:xfrm>
            <a:off x="684000" y="1608120"/>
            <a:ext cx="5976000" cy="551880"/>
          </a:xfrm>
          <a:prstGeom prst="rect">
            <a:avLst/>
          </a:prstGeom>
          <a:noFill/>
          <a:ln w="0">
            <a:noFill/>
          </a:ln>
        </p:spPr>
        <p:txBody>
          <a:bodyPr lIns="0" rIns="0" tIns="0" bIns="0" anchor="ctr">
            <a:spAutoFit/>
          </a:bodyPr>
          <a:p>
            <a:pPr indent="0">
              <a:buNone/>
            </a:pPr>
            <a:r>
              <a:rPr b="0" lang="en-CA" sz="3200" strike="noStrike" u="none">
                <a:solidFill>
                  <a:srgbClr val="815070"/>
                </a:solidFill>
                <a:effectLst/>
                <a:uFillTx/>
                <a:latin typeface="Franklin Gothic Medium"/>
              </a:rPr>
              <a:t>Request for non-publication</a:t>
            </a:r>
            <a:endParaRPr b="0" lang="en-CA" sz="3200" strike="noStrike" u="none">
              <a:solidFill>
                <a:srgbClr val="ffffff"/>
              </a:solidFill>
              <a:effectLst/>
              <a:uFillTx/>
              <a:latin typeface="Arial"/>
            </a:endParaRPr>
          </a:p>
        </p:txBody>
      </p:sp>
      <p:pic>
        <p:nvPicPr>
          <p:cNvPr id="56" name="Google Shape;191;p11" descr=""/>
          <p:cNvPicPr/>
          <p:nvPr/>
        </p:nvPicPr>
        <p:blipFill>
          <a:blip r:embed="rId2">
            <a:alphaModFix amt="90000"/>
          </a:blip>
          <a:stretch/>
        </p:blipFill>
        <p:spPr>
          <a:xfrm>
            <a:off x="5544000" y="2268720"/>
            <a:ext cx="3835080" cy="233928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40</TotalTime>
  <Application>LibreOffice/25.2.5.2$Windows_X86_64 LibreOffice_project/03d19516eb2e1dd5d4ccd751a0d6f35f35e08022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2025-04-08T14:31:16Z</dcterms:created>
  <dc:creator/>
  <dc:description/>
  <dc:language>en-CA</dc:language>
  <cp:lastModifiedBy/>
  <cp:lastPrinted>2025-04-09T12:54:23Z</cp:lastPrinted>
  <dcterms:modified xsi:type="dcterms:W3CDTF">2025-10-20T11:28:44Z</dcterms:modified>
  <cp:revision>8</cp:revision>
  <dc:subject/>
  <dc:title/>
</cp:coreProperties>
</file>